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3"/>
  </p:notesMasterIdLst>
  <p:handoutMasterIdLst>
    <p:handoutMasterId r:id="rId14"/>
  </p:handoutMasterIdLst>
  <p:sldIdLst>
    <p:sldId id="256" r:id="rId3"/>
    <p:sldId id="283" r:id="rId4"/>
    <p:sldId id="284" r:id="rId5"/>
    <p:sldId id="295" r:id="rId6"/>
    <p:sldId id="287" r:id="rId7"/>
    <p:sldId id="293" r:id="rId8"/>
    <p:sldId id="291" r:id="rId9"/>
    <p:sldId id="292" r:id="rId10"/>
    <p:sldId id="294" r:id="rId11"/>
    <p:sldId id="276" r:id="rId1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40" autoAdjust="0"/>
    <p:restoredTop sz="72170" autoAdjust="0"/>
  </p:normalViewPr>
  <p:slideViewPr>
    <p:cSldViewPr snapToGrid="0" snapToObjects="1">
      <p:cViewPr varScale="1">
        <p:scale>
          <a:sx n="92" d="100"/>
          <a:sy n="92" d="100"/>
        </p:scale>
        <p:origin x="1520" y="192"/>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2020/9/13</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next.com.tw/article/44786/ai-is-com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AI </a:t>
            </a:r>
            <a:r>
              <a:rPr lang="zh-TW" altLang="en-US" sz="1200" b="0" kern="1200" dirty="0">
                <a:solidFill>
                  <a:schemeClr val="tx1"/>
                </a:solidFill>
                <a:effectLst/>
                <a:latin typeface="+mn-lt"/>
                <a:ea typeface="+mn-ea"/>
                <a:cs typeface="+mn-cs"/>
              </a:rPr>
              <a:t>與機器學習技術正在蓬勃發展中，你能想像人工智慧曾經被認為毫無出路嗎</a:t>
            </a:r>
            <a:r>
              <a:rPr lang="en-US" altLang="zh-TW" sz="1200" b="0" kern="1200" dirty="0">
                <a:solidFill>
                  <a:schemeClr val="tx1"/>
                </a:solidFill>
                <a:effectLst/>
                <a:latin typeface="+mn-lt"/>
                <a:ea typeface="+mn-ea"/>
                <a:cs typeface="+mn-cs"/>
              </a:rPr>
              <a:t>?</a:t>
            </a:r>
          </a:p>
          <a:p>
            <a:endParaRPr lang="en-US" altLang="zh-TW" sz="1200" b="0" i="0" u="none" strike="noStrike" cap="none" dirty="0">
              <a:solidFill>
                <a:srgbClr val="000000"/>
              </a:solidFill>
              <a:effectLst/>
              <a:latin typeface="Arial"/>
              <a:ea typeface="Arial"/>
              <a:cs typeface="Arial"/>
              <a:sym typeface="Arial"/>
            </a:endParaRPr>
          </a:p>
          <a:p>
            <a:r>
              <a:rPr lang="zh-TW" altLang="en-US" sz="1200" b="0" i="0" u="none" strike="noStrike" cap="none" dirty="0">
                <a:solidFill>
                  <a:srgbClr val="000000"/>
                </a:solidFill>
                <a:effectLst/>
                <a:latin typeface="Arial"/>
                <a:ea typeface="Arial"/>
                <a:cs typeface="Arial"/>
                <a:sym typeface="Arial"/>
              </a:rPr>
              <a:t>人工智慧的發展可以追溯到第二次世界大戰的末期，當時為了解決一些軍事上和情報上的問題，科學家們開始研究發展一種有智慧的機器。</a:t>
            </a:r>
            <a:endParaRPr lang="en-US" dirty="0">
              <a:hlinkClick r:id="rId3"/>
            </a:endParaRPr>
          </a:p>
          <a:p>
            <a:r>
              <a:rPr lang="en-US" dirty="0">
                <a:hlinkClick r:id="rId3"/>
              </a:rPr>
              <a:t>https://www.bnext.com.tw/article/44786/ai-is-coming</a:t>
            </a:r>
            <a:endParaRPr lang="en-US" dirty="0"/>
          </a:p>
          <a:p>
            <a:r>
              <a:rPr lang="zh-TW" altLang="en-US" sz="1200" b="0" i="0" u="none" strike="noStrike" cap="none" dirty="0">
                <a:solidFill>
                  <a:srgbClr val="000000"/>
                </a:solidFill>
                <a:effectLst/>
                <a:latin typeface="Arial"/>
                <a:ea typeface="Arial"/>
                <a:cs typeface="Arial"/>
                <a:sym typeface="Arial"/>
              </a:rPr>
              <a:t>第一次熱潮（</a:t>
            </a:r>
            <a:r>
              <a:rPr lang="en-US" altLang="zh-TW" sz="1200" b="0" i="0" u="none" strike="noStrike" cap="none" dirty="0">
                <a:solidFill>
                  <a:srgbClr val="000000"/>
                </a:solidFill>
                <a:effectLst/>
                <a:latin typeface="Arial"/>
                <a:ea typeface="Arial"/>
                <a:cs typeface="Arial"/>
                <a:sym typeface="Arial"/>
              </a:rPr>
              <a:t>1950~1960</a:t>
            </a:r>
            <a:r>
              <a:rPr lang="zh-TW" altLang="en-US" sz="1200" b="0" i="0" u="none" strike="noStrike" cap="none" dirty="0">
                <a:solidFill>
                  <a:srgbClr val="000000"/>
                </a:solidFill>
                <a:effectLst/>
                <a:latin typeface="Arial"/>
                <a:ea typeface="Arial"/>
                <a:cs typeface="Arial"/>
                <a:sym typeface="Arial"/>
              </a:rPr>
              <a:t>年） 當時的電腦計算能力有限，一遇到複雜的問題就束手無策</a:t>
            </a:r>
            <a:endParaRPr lang="en-US" altLang="zh-TW" sz="1200" b="0" i="0" u="none" strike="noStrike" cap="none" dirty="0">
              <a:solidFill>
                <a:srgbClr val="000000"/>
              </a:solidFill>
              <a:effectLst/>
              <a:latin typeface="Arial"/>
              <a:ea typeface="Arial"/>
              <a:cs typeface="Arial"/>
              <a:sym typeface="Arial"/>
            </a:endParaRPr>
          </a:p>
          <a:p>
            <a:r>
              <a:rPr lang="zh-TW" altLang="en-US" sz="1200" b="0" i="0" u="none" strike="noStrike" cap="none" dirty="0">
                <a:solidFill>
                  <a:srgbClr val="000000"/>
                </a:solidFill>
                <a:effectLst/>
                <a:latin typeface="Arial"/>
                <a:ea typeface="Arial"/>
                <a:cs typeface="Arial"/>
                <a:sym typeface="Arial"/>
              </a:rPr>
              <a:t>第二次熱潮（</a:t>
            </a:r>
            <a:r>
              <a:rPr lang="en-US" altLang="zh-TW" sz="1200" b="0" i="0" u="none" strike="noStrike" cap="none" dirty="0">
                <a:solidFill>
                  <a:srgbClr val="000000"/>
                </a:solidFill>
                <a:effectLst/>
                <a:latin typeface="Arial"/>
                <a:ea typeface="Arial"/>
                <a:cs typeface="Arial"/>
                <a:sym typeface="Arial"/>
              </a:rPr>
              <a:t>1980~1990</a:t>
            </a:r>
            <a:r>
              <a:rPr lang="zh-TW" altLang="en-US" sz="1200" b="0" i="0" u="none" strike="noStrike" cap="none" dirty="0">
                <a:solidFill>
                  <a:srgbClr val="000000"/>
                </a:solidFill>
                <a:effectLst/>
                <a:latin typeface="Arial"/>
                <a:ea typeface="Arial"/>
                <a:cs typeface="Arial"/>
                <a:sym typeface="Arial"/>
              </a:rPr>
              <a:t>年）主要是把大量專家的知識輸入電腦中，不可能把所有的知識都輸入電腦</a:t>
            </a:r>
            <a:endParaRPr lang="en-US" altLang="zh-TW" sz="1200" b="0" i="0" u="none" strike="noStrike" cap="none" dirty="0">
              <a:solidFill>
                <a:srgbClr val="000000"/>
              </a:solidFill>
              <a:effectLst/>
              <a:latin typeface="Arial"/>
              <a:ea typeface="Arial"/>
              <a:cs typeface="Arial"/>
              <a:sym typeface="Arial"/>
            </a:endParaRPr>
          </a:p>
          <a:p>
            <a:r>
              <a:rPr lang="zh-TW" altLang="en-US" sz="1200" b="0" i="0" u="none" strike="noStrike" cap="none" dirty="0">
                <a:solidFill>
                  <a:srgbClr val="000000"/>
                </a:solidFill>
                <a:effectLst/>
                <a:latin typeface="Arial"/>
                <a:ea typeface="Arial"/>
                <a:cs typeface="Arial"/>
                <a:sym typeface="Arial"/>
              </a:rPr>
              <a:t>第三次熱潮（</a:t>
            </a:r>
            <a:r>
              <a:rPr lang="en-US" altLang="zh-TW" sz="1200" b="0" i="0" u="none" strike="noStrike" cap="none" dirty="0">
                <a:solidFill>
                  <a:srgbClr val="000000"/>
                </a:solidFill>
                <a:effectLst/>
                <a:latin typeface="Arial"/>
                <a:ea typeface="Arial"/>
                <a:cs typeface="Arial"/>
                <a:sym typeface="Arial"/>
              </a:rPr>
              <a:t>2000</a:t>
            </a:r>
            <a:r>
              <a:rPr lang="zh-TW" altLang="en-US" sz="1200" b="0" i="0" u="none" strike="noStrike" cap="none" dirty="0">
                <a:solidFill>
                  <a:srgbClr val="000000"/>
                </a:solidFill>
                <a:effectLst/>
                <a:latin typeface="Arial"/>
                <a:ea typeface="Arial"/>
                <a:cs typeface="Arial"/>
                <a:sym typeface="Arial"/>
              </a:rPr>
              <a:t>年</a:t>
            </a:r>
            <a:r>
              <a:rPr lang="en-US" altLang="zh-TW" sz="1200" b="0" i="0" u="none" strike="noStrike" cap="none" dirty="0">
                <a:solidFill>
                  <a:srgbClr val="000000"/>
                </a:solidFill>
                <a:effectLst/>
                <a:latin typeface="Arial"/>
                <a:ea typeface="Arial"/>
                <a:cs typeface="Arial"/>
                <a:sym typeface="Arial"/>
              </a:rPr>
              <a:t>~</a:t>
            </a:r>
            <a:r>
              <a:rPr lang="zh-TW" altLang="en-US" sz="1200" b="0" i="0" u="none" strike="noStrike" cap="none" dirty="0">
                <a:solidFill>
                  <a:srgbClr val="000000"/>
                </a:solidFill>
                <a:effectLst/>
                <a:latin typeface="Arial"/>
                <a:ea typeface="Arial"/>
                <a:cs typeface="Arial"/>
                <a:sym typeface="Arial"/>
              </a:rPr>
              <a:t>現在） 雲端網路普及和設備</a:t>
            </a:r>
            <a:r>
              <a:rPr lang="en-US" altLang="zh-TW" sz="1200" b="0" i="0" u="none" strike="noStrike" cap="none" dirty="0">
                <a:solidFill>
                  <a:srgbClr val="000000"/>
                </a:solidFill>
                <a:effectLst/>
                <a:latin typeface="Arial"/>
                <a:ea typeface="Arial"/>
                <a:cs typeface="Arial"/>
                <a:sym typeface="Arial"/>
              </a:rPr>
              <a:t>CPU</a:t>
            </a:r>
            <a:r>
              <a:rPr lang="zh-CN" altLang="en-US" sz="1200" b="0" i="0" u="none" strike="noStrike" cap="none" dirty="0">
                <a:solidFill>
                  <a:srgbClr val="000000"/>
                </a:solidFill>
                <a:effectLst/>
                <a:latin typeface="Arial"/>
                <a:ea typeface="Arial"/>
                <a:cs typeface="Arial"/>
                <a:sym typeface="Arial"/>
              </a:rPr>
              <a:t>計算能力進步</a:t>
            </a:r>
            <a:r>
              <a:rPr lang="zh-TW" altLang="en-US" sz="1200" b="0" i="0" u="none" strike="noStrike" cap="none" dirty="0">
                <a:solidFill>
                  <a:srgbClr val="000000"/>
                </a:solidFill>
                <a:effectLst/>
                <a:latin typeface="Arial"/>
                <a:ea typeface="Arial"/>
                <a:cs typeface="Arial"/>
                <a:sym typeface="Arial"/>
              </a:rPr>
              <a:t> 大數據時代</a:t>
            </a:r>
            <a:endParaRPr lang="en-US" altLang="zh-TW" sz="1200" b="0" i="0" u="none" strike="noStrike" cap="none" dirty="0">
              <a:solidFill>
                <a:srgbClr val="000000"/>
              </a:solidFill>
              <a:effectLst/>
              <a:latin typeface="Arial"/>
              <a:ea typeface="Arial"/>
              <a:cs typeface="Arial"/>
              <a:sym typeface="Arial"/>
            </a:endParaRPr>
          </a:p>
          <a:p>
            <a:endParaRPr lang="en-US" sz="1200" b="0" i="0" u="none" strike="noStrike" cap="none" dirty="0">
              <a:solidFill>
                <a:srgbClr val="000000"/>
              </a:solidFill>
              <a:effectLst/>
              <a:latin typeface="Arial"/>
              <a:cs typeface="Arial"/>
              <a:sym typeface="Arial"/>
            </a:endParaRPr>
          </a:p>
          <a:p>
            <a:r>
              <a:rPr lang="en-US" sz="1200" b="0" i="0" kern="1200" dirty="0">
                <a:solidFill>
                  <a:schemeClr val="tx1"/>
                </a:solidFill>
                <a:effectLst/>
                <a:latin typeface="+mn-lt"/>
                <a:ea typeface="+mn-ea"/>
                <a:cs typeface="+mn-cs"/>
              </a:rPr>
              <a:t>ImageNet</a:t>
            </a:r>
            <a:r>
              <a:rPr lang="zh-TW" altLang="en-US" sz="1200" b="0" i="0" kern="1200" dirty="0">
                <a:solidFill>
                  <a:schemeClr val="tx1"/>
                </a:solidFill>
                <a:effectLst/>
                <a:latin typeface="+mn-lt"/>
                <a:ea typeface="+mn-ea"/>
                <a:cs typeface="+mn-cs"/>
              </a:rPr>
              <a:t>大規模視覺辨識挑戰賽</a:t>
            </a:r>
            <a:endParaRPr lang="en-US" sz="1200" b="0" i="0" u="none" strike="noStrike" cap="none" dirty="0">
              <a:solidFill>
                <a:srgbClr val="000000"/>
              </a:solidFill>
              <a:effectLst/>
              <a:latin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200" b="0" i="0" u="none" strike="noStrike" cap="none" dirty="0">
                <a:solidFill>
                  <a:srgbClr val="000000"/>
                </a:solidFill>
                <a:effectLst/>
                <a:latin typeface="Arial"/>
                <a:ea typeface="Arial"/>
                <a:cs typeface="Arial"/>
                <a:sym typeface="Arial"/>
              </a:rPr>
              <a:t>人類的錯誤率</a:t>
            </a:r>
            <a:r>
              <a:rPr lang="en-US" altLang="zh-TW" sz="1200" b="0" i="0" u="none" strike="noStrike" cap="none" dirty="0">
                <a:solidFill>
                  <a:srgbClr val="000000"/>
                </a:solidFill>
                <a:effectLst/>
                <a:latin typeface="Arial"/>
                <a:ea typeface="Arial"/>
                <a:cs typeface="Arial"/>
                <a:sym typeface="Arial"/>
              </a:rPr>
              <a:t>5%</a:t>
            </a:r>
            <a:r>
              <a:rPr lang="zh-TW" altLang="en-US" sz="1200" b="0" i="0" u="none" strike="noStrike" cap="none" dirty="0">
                <a:solidFill>
                  <a:srgbClr val="000000"/>
                </a:solidFill>
                <a:effectLst/>
                <a:latin typeface="Arial"/>
                <a:ea typeface="Arial"/>
                <a:cs typeface="Arial"/>
                <a:sym typeface="Arial"/>
              </a:rPr>
              <a:t>，電腦在</a:t>
            </a:r>
            <a:r>
              <a:rPr lang="en-US" altLang="zh-TW" sz="1200" b="0" i="0" u="none" strike="noStrike" cap="none" dirty="0">
                <a:solidFill>
                  <a:srgbClr val="000000"/>
                </a:solidFill>
                <a:effectLst/>
                <a:latin typeface="Arial"/>
                <a:ea typeface="Arial"/>
                <a:cs typeface="Arial"/>
                <a:sym typeface="Arial"/>
              </a:rPr>
              <a:t>2012</a:t>
            </a:r>
            <a:r>
              <a:rPr lang="zh-TW" altLang="en-US" sz="1200" b="0" i="0" u="none" strike="noStrike" cap="none" dirty="0">
                <a:solidFill>
                  <a:srgbClr val="000000"/>
                </a:solidFill>
                <a:effectLst/>
                <a:latin typeface="Arial"/>
                <a:ea typeface="Arial"/>
                <a:cs typeface="Arial"/>
                <a:sym typeface="Arial"/>
              </a:rPr>
              <a:t>年之前用人類的方法處理照片是</a:t>
            </a:r>
            <a:r>
              <a:rPr lang="en-US" altLang="zh-TW" sz="1200" b="0" i="0" u="none" strike="noStrike" cap="none" dirty="0">
                <a:solidFill>
                  <a:srgbClr val="000000"/>
                </a:solidFill>
                <a:effectLst/>
                <a:latin typeface="Arial"/>
                <a:ea typeface="Arial"/>
                <a:cs typeface="Arial"/>
                <a:sym typeface="Arial"/>
              </a:rPr>
              <a:t>25%</a:t>
            </a:r>
            <a:r>
              <a:rPr lang="zh-TW" altLang="en-US" sz="1200" b="0" i="0" u="none" strike="noStrike" cap="none" dirty="0">
                <a:solidFill>
                  <a:srgbClr val="000000"/>
                </a:solidFill>
                <a:effectLst/>
                <a:latin typeface="Arial"/>
                <a:ea typeface="Arial"/>
                <a:cs typeface="Arial"/>
                <a:sym typeface="Arial"/>
              </a:rPr>
              <a:t>。</a:t>
            </a:r>
            <a:r>
              <a:rPr lang="en-US" sz="1200" b="0" i="0" u="none" strike="noStrike" cap="none" dirty="0">
                <a:solidFill>
                  <a:srgbClr val="000000"/>
                </a:solidFill>
                <a:effectLst/>
                <a:latin typeface="Arial"/>
                <a:ea typeface="Arial"/>
                <a:cs typeface="Arial"/>
                <a:sym typeface="Arial"/>
              </a:rPr>
              <a:t>Hinton</a:t>
            </a:r>
            <a:r>
              <a:rPr lang="zh-TW" altLang="en-US" sz="1200" b="0" i="0" u="none" strike="noStrike" cap="none" dirty="0">
                <a:solidFill>
                  <a:srgbClr val="000000"/>
                </a:solidFill>
                <a:effectLst/>
                <a:latin typeface="Arial"/>
                <a:ea typeface="Arial"/>
                <a:cs typeface="Arial"/>
                <a:sym typeface="Arial"/>
              </a:rPr>
              <a:t>團隊打造八層</a:t>
            </a:r>
            <a:r>
              <a:rPr lang="en-US" sz="1200" b="0" i="0" u="none" strike="noStrike" cap="none" dirty="0">
                <a:solidFill>
                  <a:srgbClr val="000000"/>
                </a:solidFill>
                <a:effectLst/>
                <a:latin typeface="Arial"/>
                <a:ea typeface="Arial"/>
                <a:cs typeface="Arial"/>
                <a:sym typeface="Arial"/>
              </a:rPr>
              <a:t>CNN</a:t>
            </a:r>
            <a:r>
              <a:rPr lang="zh-TW" altLang="en-US" sz="1200" b="0" i="0" u="none" strike="noStrike" cap="none" dirty="0">
                <a:solidFill>
                  <a:srgbClr val="000000"/>
                </a:solidFill>
                <a:effectLst/>
                <a:latin typeface="Arial"/>
                <a:ea typeface="Arial"/>
                <a:cs typeface="Arial"/>
                <a:sym typeface="Arial"/>
              </a:rPr>
              <a:t>錯誤率降低到</a:t>
            </a:r>
            <a:r>
              <a:rPr lang="en-US" altLang="zh-TW" sz="1200" b="0" i="0" u="none" strike="noStrike" cap="none" dirty="0">
                <a:solidFill>
                  <a:srgbClr val="000000"/>
                </a:solidFill>
                <a:effectLst/>
                <a:latin typeface="Arial"/>
                <a:ea typeface="Arial"/>
                <a:cs typeface="Arial"/>
                <a:sym typeface="Arial"/>
              </a:rPr>
              <a:t>16%</a:t>
            </a:r>
            <a:r>
              <a:rPr lang="zh-TW" altLang="en-US" sz="1200" b="0" i="0" u="none" strike="noStrike" cap="none" dirty="0">
                <a:solidFill>
                  <a:srgbClr val="000000"/>
                </a:solidFill>
                <a:effectLst/>
                <a:latin typeface="Arial"/>
                <a:ea typeface="Arial"/>
                <a:cs typeface="Arial"/>
                <a:sym typeface="Arial"/>
              </a:rPr>
              <a:t>。</a:t>
            </a:r>
            <a:r>
              <a:rPr lang="en-US" altLang="zh-TW" sz="1200" b="0" i="0" u="none" strike="noStrike" cap="none" dirty="0">
                <a:solidFill>
                  <a:srgbClr val="000000"/>
                </a:solidFill>
                <a:effectLst/>
                <a:latin typeface="Arial"/>
                <a:ea typeface="Arial"/>
                <a:cs typeface="Arial"/>
                <a:sym typeface="Arial"/>
              </a:rPr>
              <a:t>2014</a:t>
            </a:r>
            <a:r>
              <a:rPr lang="zh-TW" altLang="en-US" sz="1200" b="0" i="0" u="none" strike="noStrike" cap="none" dirty="0">
                <a:solidFill>
                  <a:srgbClr val="000000"/>
                </a:solidFill>
                <a:effectLst/>
                <a:latin typeface="Arial"/>
                <a:ea typeface="Arial"/>
                <a:cs typeface="Arial"/>
                <a:sym typeface="Arial"/>
              </a:rPr>
              <a:t>年</a:t>
            </a:r>
            <a:r>
              <a:rPr lang="en-US" sz="1200" b="0" i="0" u="none" strike="noStrike" cap="none" dirty="0" err="1">
                <a:solidFill>
                  <a:srgbClr val="000000"/>
                </a:solidFill>
                <a:effectLst/>
                <a:latin typeface="Arial"/>
                <a:ea typeface="Arial"/>
                <a:cs typeface="Arial"/>
                <a:sym typeface="Arial"/>
              </a:rPr>
              <a:t>GoogleNet</a:t>
            </a:r>
            <a:r>
              <a:rPr lang="en-US" sz="1200" b="0" i="0" u="none" strike="noStrike" cap="none" dirty="0">
                <a:solidFill>
                  <a:srgbClr val="000000"/>
                </a:solidFill>
                <a:effectLst/>
                <a:latin typeface="Arial"/>
                <a:ea typeface="Arial"/>
                <a:cs typeface="Arial"/>
                <a:sym typeface="Arial"/>
              </a:rPr>
              <a:t> </a:t>
            </a:r>
            <a:r>
              <a:rPr lang="zh-TW" altLang="en-US" sz="1200" b="0" i="0" u="none" strike="noStrike" cap="none" dirty="0">
                <a:solidFill>
                  <a:srgbClr val="000000"/>
                </a:solidFill>
                <a:effectLst/>
                <a:latin typeface="Arial"/>
                <a:ea typeface="Arial"/>
                <a:cs typeface="Arial"/>
                <a:sym typeface="Arial"/>
              </a:rPr>
              <a:t>錯誤率 </a:t>
            </a:r>
            <a:r>
              <a:rPr lang="en-US" altLang="zh-TW" sz="1200" b="0" i="0" u="none" strike="noStrike" cap="none" dirty="0">
                <a:solidFill>
                  <a:srgbClr val="000000"/>
                </a:solidFill>
                <a:effectLst/>
                <a:latin typeface="Arial"/>
                <a:ea typeface="Arial"/>
                <a:cs typeface="Arial"/>
                <a:sym typeface="Arial"/>
              </a:rPr>
              <a:t>6.8%</a:t>
            </a:r>
            <a:r>
              <a:rPr lang="zh-TW" altLang="en-US" sz="1200" b="0" i="0" u="none" strike="noStrike" cap="none" dirty="0">
                <a:solidFill>
                  <a:srgbClr val="000000"/>
                </a:solidFill>
                <a:effectLst/>
                <a:latin typeface="Arial"/>
                <a:ea typeface="Arial"/>
                <a:cs typeface="Arial"/>
                <a:sym typeface="Arial"/>
              </a:rPr>
              <a:t>。</a:t>
            </a:r>
            <a:r>
              <a:rPr lang="en-US" altLang="zh-TW" sz="1200" b="0" i="0" u="none" strike="noStrike" cap="none" dirty="0">
                <a:solidFill>
                  <a:srgbClr val="000000"/>
                </a:solidFill>
                <a:effectLst/>
                <a:latin typeface="Arial"/>
                <a:ea typeface="Arial"/>
                <a:cs typeface="Arial"/>
                <a:sym typeface="Arial"/>
              </a:rPr>
              <a:t>2015</a:t>
            </a:r>
            <a:r>
              <a:rPr lang="zh-TW" altLang="en-US" sz="1200" b="0" i="0" u="none" strike="noStrike" cap="none" dirty="0">
                <a:solidFill>
                  <a:srgbClr val="000000"/>
                </a:solidFill>
                <a:effectLst/>
                <a:latin typeface="Arial"/>
                <a:ea typeface="Arial"/>
                <a:cs typeface="Arial"/>
                <a:sym typeface="Arial"/>
              </a:rPr>
              <a:t>年微軟</a:t>
            </a:r>
            <a:r>
              <a:rPr lang="en-US" sz="1200" b="0" i="0" u="none" strike="noStrike" cap="none" dirty="0" err="1">
                <a:solidFill>
                  <a:srgbClr val="000000"/>
                </a:solidFill>
                <a:effectLst/>
                <a:latin typeface="Arial"/>
                <a:ea typeface="Arial"/>
                <a:cs typeface="Arial"/>
                <a:sym typeface="Arial"/>
              </a:rPr>
              <a:t>resNet</a:t>
            </a:r>
            <a:r>
              <a:rPr lang="zh-TW" altLang="en-US" sz="1200" b="0" i="0" u="none" strike="noStrike" cap="none" dirty="0">
                <a:solidFill>
                  <a:srgbClr val="000000"/>
                </a:solidFill>
                <a:effectLst/>
                <a:latin typeface="Arial"/>
                <a:ea typeface="Arial"/>
                <a:cs typeface="Arial"/>
                <a:sym typeface="Arial"/>
              </a:rPr>
              <a:t>錯誤率</a:t>
            </a:r>
            <a:r>
              <a:rPr lang="en-US" altLang="zh-TW" sz="1200" b="0" i="0" u="none" strike="noStrike" cap="none" dirty="0">
                <a:solidFill>
                  <a:srgbClr val="000000"/>
                </a:solidFill>
                <a:effectLst/>
                <a:latin typeface="Arial"/>
                <a:ea typeface="Arial"/>
                <a:cs typeface="Arial"/>
                <a:sym typeface="Arial"/>
              </a:rPr>
              <a:t>3.5%</a:t>
            </a:r>
          </a:p>
          <a:p>
            <a:endParaRPr 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530062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人工智慧依照機器能夠處理與判斷的能力大致分為四級：</a:t>
            </a:r>
          </a:p>
          <a:p>
            <a:r>
              <a:rPr lang="zh-TW" altLang="en-US" sz="1200" b="0" i="0" kern="1200" dirty="0">
                <a:solidFill>
                  <a:schemeClr val="tx1"/>
                </a:solidFill>
                <a:effectLst/>
                <a:latin typeface="+mn-lt"/>
                <a:ea typeface="+mn-ea"/>
                <a:cs typeface="+mn-cs"/>
              </a:rPr>
              <a:t>第一級人工智慧：自動控制</a:t>
            </a:r>
          </a:p>
          <a:p>
            <a:r>
              <a:rPr lang="zh-TW" altLang="en-US" sz="1200" b="0" i="0" kern="1200" dirty="0">
                <a:solidFill>
                  <a:schemeClr val="tx1"/>
                </a:solidFill>
                <a:effectLst/>
                <a:latin typeface="+mn-lt"/>
                <a:ea typeface="+mn-ea"/>
                <a:cs typeface="+mn-cs"/>
              </a:rPr>
              <a:t>機器含有自動控制的功能，可以經由感測器偵測外界的資訊。例如透過溫度感測器來偵測吸塵器的馬達是否過熱並達到停止運轉效果或是冷氣低於</a:t>
            </a:r>
            <a:r>
              <a:rPr lang="en-US" altLang="zh-TW" sz="1200" b="0" i="0" kern="1200" dirty="0">
                <a:solidFill>
                  <a:schemeClr val="tx1"/>
                </a:solidFill>
                <a:effectLst/>
                <a:latin typeface="+mn-lt"/>
                <a:ea typeface="+mn-ea"/>
                <a:cs typeface="+mn-cs"/>
              </a:rPr>
              <a:t>20</a:t>
            </a:r>
            <a:r>
              <a:rPr lang="zh-TW" altLang="en-US" sz="1200" b="0" i="0" kern="1200" dirty="0">
                <a:solidFill>
                  <a:schemeClr val="tx1"/>
                </a:solidFill>
                <a:effectLst/>
                <a:latin typeface="+mn-lt"/>
                <a:ea typeface="+mn-ea"/>
                <a:cs typeface="+mn-cs"/>
              </a:rPr>
              <a:t>度時就進入待機模式</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等。因此程式設計師必須先把所有可能的情況都考慮進去才能寫出控制程式。這就衍伸出一些問題，像是靈活度不高，且需要有經驗的專家介入才能完成。</a:t>
            </a:r>
          </a:p>
          <a:p>
            <a:r>
              <a:rPr lang="zh-TW" altLang="en-US" sz="1200" b="0" i="0" kern="1200" dirty="0">
                <a:solidFill>
                  <a:schemeClr val="tx1"/>
                </a:solidFill>
                <a:effectLst/>
                <a:latin typeface="+mn-lt"/>
                <a:ea typeface="+mn-ea"/>
                <a:cs typeface="+mn-cs"/>
              </a:rPr>
              <a:t>第二級人工智慧：探索推論</a:t>
            </a:r>
          </a:p>
          <a:p>
            <a:r>
              <a:rPr lang="zh-TW" altLang="en-US" sz="1200" b="0" i="0" kern="1200" dirty="0">
                <a:solidFill>
                  <a:schemeClr val="tx1"/>
                </a:solidFill>
                <a:effectLst/>
                <a:latin typeface="+mn-lt"/>
                <a:ea typeface="+mn-ea"/>
                <a:cs typeface="+mn-cs"/>
              </a:rPr>
              <a:t>這邊逐漸開始強調邏輯推理，可以說是補足第一級的問題。將知識組織成</a:t>
            </a:r>
            <a:r>
              <a:rPr lang="en-US" sz="1200" b="0" i="0" kern="1200" dirty="0">
                <a:solidFill>
                  <a:schemeClr val="tx1"/>
                </a:solidFill>
                <a:effectLst/>
                <a:latin typeface="+mn-lt"/>
                <a:ea typeface="+mn-ea"/>
                <a:cs typeface="+mn-cs"/>
              </a:rPr>
              <a:t>Ontology(</a:t>
            </a:r>
            <a:r>
              <a:rPr lang="zh-TW" altLang="en-US" sz="1200" b="0" i="0" kern="1200" dirty="0">
                <a:solidFill>
                  <a:schemeClr val="tx1"/>
                </a:solidFill>
                <a:effectLst/>
                <a:latin typeface="+mn-lt"/>
                <a:ea typeface="+mn-ea"/>
                <a:cs typeface="+mn-cs"/>
              </a:rPr>
              <a:t>知識本體</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並讓機器從知識本體中去推論。典型的例子就是專家系統，他是透過特定領域的專家訂定出一套知識庫與規則庫，並產生大量輸入與輸出資料的排列組合來解決日常生活中的問題。</a:t>
            </a:r>
          </a:p>
          <a:p>
            <a:r>
              <a:rPr lang="zh-TW" altLang="en-US" sz="1200" b="0" i="0" kern="1200" dirty="0">
                <a:solidFill>
                  <a:schemeClr val="tx1"/>
                </a:solidFill>
                <a:effectLst/>
                <a:latin typeface="+mn-lt"/>
                <a:ea typeface="+mn-ea"/>
                <a:cs typeface="+mn-cs"/>
              </a:rPr>
              <a:t>第三級人工智慧：機器學習</a:t>
            </a:r>
          </a:p>
          <a:p>
            <a:r>
              <a:rPr lang="zh-TW" altLang="en-US" sz="1200" b="0" i="0" kern="1200" dirty="0">
                <a:solidFill>
                  <a:schemeClr val="tx1"/>
                </a:solidFill>
                <a:effectLst/>
                <a:latin typeface="+mn-lt"/>
                <a:ea typeface="+mn-ea"/>
                <a:cs typeface="+mn-cs"/>
              </a:rPr>
              <a:t>機器可以根據資料學習如何將輸入與輸出資料產生關聯，機器學習是一種學習的演算法，並從資料中去學習並找出問題的解決方法。其應用包括搜尋引擎、大數據分析等。我們依據資料與學習方式可大致分為監督式學習、非監督式學習、增強式學習，此外自監督學習這個名詞最近也熱烈的討論中。</a:t>
            </a:r>
          </a:p>
          <a:p>
            <a:r>
              <a:rPr lang="zh-TW" altLang="en-US" sz="1200" b="0" i="0" kern="1200" dirty="0">
                <a:solidFill>
                  <a:schemeClr val="tx1"/>
                </a:solidFill>
                <a:effectLst/>
                <a:latin typeface="+mn-lt"/>
                <a:ea typeface="+mn-ea"/>
                <a:cs typeface="+mn-cs"/>
              </a:rPr>
              <a:t>第四級人工智慧：深度學習</a:t>
            </a:r>
          </a:p>
          <a:p>
            <a:r>
              <a:rPr lang="zh-TW" altLang="en-US" sz="1200" b="0" i="0" kern="1200" dirty="0">
                <a:solidFill>
                  <a:schemeClr val="tx1"/>
                </a:solidFill>
                <a:effectLst/>
                <a:latin typeface="+mn-lt"/>
                <a:ea typeface="+mn-ea"/>
                <a:cs typeface="+mn-cs"/>
              </a:rPr>
              <a:t>他是一種機器學習的方法，藉由模仿人類大腦神經元的結構，定義解決問題的函式。所謂深度學習是一種具有深度 </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多層</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的 </a:t>
            </a:r>
            <a:r>
              <a:rPr lang="en-US" sz="1200" b="0" i="0" kern="1200" dirty="0">
                <a:solidFill>
                  <a:schemeClr val="tx1"/>
                </a:solidFill>
                <a:effectLst/>
                <a:latin typeface="+mn-lt"/>
                <a:ea typeface="+mn-ea"/>
                <a:cs typeface="+mn-cs"/>
              </a:rPr>
              <a:t>Neural Network。</a:t>
            </a:r>
            <a:r>
              <a:rPr lang="zh-TW" altLang="en-US" sz="1200" b="0" i="0" kern="1200" dirty="0">
                <a:solidFill>
                  <a:schemeClr val="tx1"/>
                </a:solidFill>
                <a:effectLst/>
                <a:latin typeface="+mn-lt"/>
                <a:ea typeface="+mn-ea"/>
                <a:cs typeface="+mn-cs"/>
              </a:rPr>
              <a:t>機器可以自行學習並且理解機器學習時用以表示資料的「特徵值」，因此又稱為「特徵表達學習」，其應用包括：影像分類、手寫數字辨識等。</a:t>
            </a: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837285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4245256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360140665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image" Target="../media/image20.tiff"/><Relationship Id="rId1" Type="http://schemas.openxmlformats.org/officeDocument/2006/relationships/slideLayout" Target="../slideLayouts/slideLayout6.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2996119" y="1123404"/>
            <a:ext cx="6157609" cy="1685077"/>
          </a:xfrm>
        </p:spPr>
        <p:txBody>
          <a:bodyPr/>
          <a:lstStyle/>
          <a:p>
            <a:r>
              <a:rPr lang="en-US" altLang="zh-CN" sz="11500" dirty="0"/>
              <a:t>Day 2</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認識</a:t>
            </a:r>
            <a:r>
              <a:rPr lang="zh-TW" altLang="en-US" dirty="0"/>
              <a:t> </a:t>
            </a:r>
            <a:r>
              <a:rPr lang="en-US" altLang="zh-CN" dirty="0"/>
              <a:t>AI</a:t>
            </a:r>
            <a:endParaRPr lang="zh-CN" altLang="en-US"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114262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2 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26621"/>
            <a:ext cx="3556000" cy="313932"/>
          </a:xfrm>
        </p:spPr>
        <p:txBody>
          <a:bodyPr/>
          <a:lstStyle/>
          <a:p>
            <a:r>
              <a:rPr lang="zh-TW" altLang="en-US" sz="1600" dirty="0"/>
              <a:t>人工智慧的演進</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23850"/>
            <a:ext cx="4474107" cy="281616"/>
          </a:xfrm>
        </p:spPr>
        <p:txBody>
          <a:bodyPr/>
          <a:lstStyle/>
          <a:p>
            <a:r>
              <a:rPr lang="en-TW" sz="1050" dirty="0"/>
              <a:t>透過時間軸了解人工智慧從傳統AI到現代AI有何轉變</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r>
              <a:rPr lang="en-TW" dirty="0"/>
              <a:t>03</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09373"/>
            <a:ext cx="3556000" cy="313932"/>
          </a:xfrm>
        </p:spPr>
        <p:txBody>
          <a:bodyPr/>
          <a:lstStyle/>
          <a:p>
            <a:r>
              <a:rPr lang="en-TW" sz="1600" dirty="0"/>
              <a:t>人工智慧的分級</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06602"/>
            <a:ext cx="4474107" cy="281616"/>
          </a:xfrm>
        </p:spPr>
        <p:txBody>
          <a:bodyPr/>
          <a:lstStyle/>
          <a:p>
            <a:r>
              <a:rPr lang="en-TW" sz="1050" dirty="0"/>
              <a:t>了解在人工智慧領域依照處理能力分為四種不同的等級</a:t>
            </a:r>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a:xfrm>
            <a:off x="1416990" y="4169041"/>
            <a:ext cx="3556000" cy="313932"/>
          </a:xfrm>
        </p:spPr>
        <p:txBody>
          <a:bodyPr/>
          <a:lstStyle/>
          <a:p>
            <a:r>
              <a:rPr lang="en-TW" sz="1600" dirty="0"/>
              <a:t>機器是如何學習的</a:t>
            </a:r>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a:xfrm>
            <a:off x="1416989" y="4466270"/>
            <a:ext cx="4474107" cy="281616"/>
          </a:xfrm>
        </p:spPr>
        <p:txBody>
          <a:bodyPr/>
          <a:lstStyle/>
          <a:p>
            <a:r>
              <a:rPr lang="en-TW" sz="1050" dirty="0"/>
              <a:t>介紹三種熱門的機器學習方式</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TW" dirty="0"/>
              <a:t>人工智慧的演進</a:t>
            </a:r>
          </a:p>
        </p:txBody>
      </p:sp>
      <p:sp>
        <p:nvSpPr>
          <p:cNvPr id="7" name="燕尾形 7">
            <a:extLst>
              <a:ext uri="{FF2B5EF4-FFF2-40B4-BE49-F238E27FC236}">
                <a16:creationId xmlns:a16="http://schemas.microsoft.com/office/drawing/2014/main" id="{E7B43D9D-DC0F-4346-B926-67E28331FBE0}"/>
              </a:ext>
            </a:extLst>
          </p:cNvPr>
          <p:cNvSpPr/>
          <p:nvPr/>
        </p:nvSpPr>
        <p:spPr>
          <a:xfrm>
            <a:off x="334963" y="2367171"/>
            <a:ext cx="767072" cy="212365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8" name="燕尾形 8">
            <a:extLst>
              <a:ext uri="{FF2B5EF4-FFF2-40B4-BE49-F238E27FC236}">
                <a16:creationId xmlns:a16="http://schemas.microsoft.com/office/drawing/2014/main" id="{79459106-320D-6143-B4ED-FB99AC9632A4}"/>
              </a:ext>
            </a:extLst>
          </p:cNvPr>
          <p:cNvSpPr/>
          <p:nvPr/>
        </p:nvSpPr>
        <p:spPr>
          <a:xfrm>
            <a:off x="10532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9" name="燕尾形 9">
            <a:extLst>
              <a:ext uri="{FF2B5EF4-FFF2-40B4-BE49-F238E27FC236}">
                <a16:creationId xmlns:a16="http://schemas.microsoft.com/office/drawing/2014/main" id="{E111FA71-975C-9B46-B696-A64769ECCFED}"/>
              </a:ext>
            </a:extLst>
          </p:cNvPr>
          <p:cNvSpPr/>
          <p:nvPr/>
        </p:nvSpPr>
        <p:spPr>
          <a:xfrm>
            <a:off x="17771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0" name="燕尾形 10">
            <a:extLst>
              <a:ext uri="{FF2B5EF4-FFF2-40B4-BE49-F238E27FC236}">
                <a16:creationId xmlns:a16="http://schemas.microsoft.com/office/drawing/2014/main" id="{2E9B7E82-9304-ED47-A982-2F59A4EA6E69}"/>
              </a:ext>
            </a:extLst>
          </p:cNvPr>
          <p:cNvSpPr/>
          <p:nvPr/>
        </p:nvSpPr>
        <p:spPr>
          <a:xfrm>
            <a:off x="25010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1" name="燕尾形 11">
            <a:extLst>
              <a:ext uri="{FF2B5EF4-FFF2-40B4-BE49-F238E27FC236}">
                <a16:creationId xmlns:a16="http://schemas.microsoft.com/office/drawing/2014/main" id="{58498CE6-9607-974D-A8FE-79D1B0029977}"/>
              </a:ext>
            </a:extLst>
          </p:cNvPr>
          <p:cNvSpPr/>
          <p:nvPr/>
        </p:nvSpPr>
        <p:spPr>
          <a:xfrm>
            <a:off x="3224940" y="2362200"/>
            <a:ext cx="767072" cy="212365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2" name="燕尾形 12">
            <a:extLst>
              <a:ext uri="{FF2B5EF4-FFF2-40B4-BE49-F238E27FC236}">
                <a16:creationId xmlns:a16="http://schemas.microsoft.com/office/drawing/2014/main" id="{8B7BBF13-8455-3642-B449-96CF4E19B1C6}"/>
              </a:ext>
            </a:extLst>
          </p:cNvPr>
          <p:cNvSpPr/>
          <p:nvPr/>
        </p:nvSpPr>
        <p:spPr>
          <a:xfrm>
            <a:off x="39488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3" name="燕尾形 13">
            <a:extLst>
              <a:ext uri="{FF2B5EF4-FFF2-40B4-BE49-F238E27FC236}">
                <a16:creationId xmlns:a16="http://schemas.microsoft.com/office/drawing/2014/main" id="{B0736443-D8C7-E542-ABFD-136ED77E8751}"/>
              </a:ext>
            </a:extLst>
          </p:cNvPr>
          <p:cNvSpPr/>
          <p:nvPr/>
        </p:nvSpPr>
        <p:spPr>
          <a:xfrm>
            <a:off x="46727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4" name="燕尾形 14">
            <a:extLst>
              <a:ext uri="{FF2B5EF4-FFF2-40B4-BE49-F238E27FC236}">
                <a16:creationId xmlns:a16="http://schemas.microsoft.com/office/drawing/2014/main" id="{BBE4DE8D-961C-D64A-8127-5D0B18C8B5A3}"/>
              </a:ext>
            </a:extLst>
          </p:cNvPr>
          <p:cNvSpPr/>
          <p:nvPr/>
        </p:nvSpPr>
        <p:spPr>
          <a:xfrm>
            <a:off x="53966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5" name="燕尾形 15">
            <a:extLst>
              <a:ext uri="{FF2B5EF4-FFF2-40B4-BE49-F238E27FC236}">
                <a16:creationId xmlns:a16="http://schemas.microsoft.com/office/drawing/2014/main" id="{812DB6C9-21D3-9445-B224-6B41BB7C9BF3}"/>
              </a:ext>
            </a:extLst>
          </p:cNvPr>
          <p:cNvSpPr/>
          <p:nvPr/>
        </p:nvSpPr>
        <p:spPr>
          <a:xfrm>
            <a:off x="6120540" y="2362200"/>
            <a:ext cx="767072" cy="212365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6" name="燕尾形 16">
            <a:extLst>
              <a:ext uri="{FF2B5EF4-FFF2-40B4-BE49-F238E27FC236}">
                <a16:creationId xmlns:a16="http://schemas.microsoft.com/office/drawing/2014/main" id="{B03347B0-E7F8-FD4E-BD4F-98844E445AB4}"/>
              </a:ext>
            </a:extLst>
          </p:cNvPr>
          <p:cNvSpPr/>
          <p:nvPr/>
        </p:nvSpPr>
        <p:spPr>
          <a:xfrm>
            <a:off x="68444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7" name="燕尾形 17">
            <a:extLst>
              <a:ext uri="{FF2B5EF4-FFF2-40B4-BE49-F238E27FC236}">
                <a16:creationId xmlns:a16="http://schemas.microsoft.com/office/drawing/2014/main" id="{1EDC7443-528F-9A43-B9DA-8960D4596AC0}"/>
              </a:ext>
            </a:extLst>
          </p:cNvPr>
          <p:cNvSpPr/>
          <p:nvPr/>
        </p:nvSpPr>
        <p:spPr>
          <a:xfrm>
            <a:off x="75683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8" name="燕尾形 18">
            <a:extLst>
              <a:ext uri="{FF2B5EF4-FFF2-40B4-BE49-F238E27FC236}">
                <a16:creationId xmlns:a16="http://schemas.microsoft.com/office/drawing/2014/main" id="{E067F285-89DC-584D-9DF3-272D39E6B66D}"/>
              </a:ext>
            </a:extLst>
          </p:cNvPr>
          <p:cNvSpPr/>
          <p:nvPr/>
        </p:nvSpPr>
        <p:spPr>
          <a:xfrm>
            <a:off x="8292240" y="2362200"/>
            <a:ext cx="767072" cy="2123658"/>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19" name="燕尾形 19">
            <a:extLst>
              <a:ext uri="{FF2B5EF4-FFF2-40B4-BE49-F238E27FC236}">
                <a16:creationId xmlns:a16="http://schemas.microsoft.com/office/drawing/2014/main" id="{9AF6B23C-AC0F-4743-9439-C1424DB47F82}"/>
              </a:ext>
            </a:extLst>
          </p:cNvPr>
          <p:cNvSpPr/>
          <p:nvPr/>
        </p:nvSpPr>
        <p:spPr>
          <a:xfrm>
            <a:off x="9059312" y="2362200"/>
            <a:ext cx="767072" cy="2123658"/>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chemeClr val="tx1"/>
              </a:solidFill>
              <a:effectLst/>
              <a:uLnTx/>
              <a:uFillTx/>
            </a:endParaRPr>
          </a:p>
        </p:txBody>
      </p:sp>
      <p:sp>
        <p:nvSpPr>
          <p:cNvPr id="20" name="矩形 23">
            <a:extLst>
              <a:ext uri="{FF2B5EF4-FFF2-40B4-BE49-F238E27FC236}">
                <a16:creationId xmlns:a16="http://schemas.microsoft.com/office/drawing/2014/main" id="{163E4ADA-C68A-D44A-8F57-6D32FBB77948}"/>
              </a:ext>
            </a:extLst>
          </p:cNvPr>
          <p:cNvSpPr/>
          <p:nvPr/>
        </p:nvSpPr>
        <p:spPr>
          <a:xfrm>
            <a:off x="331835" y="5022278"/>
            <a:ext cx="2356735" cy="523220"/>
          </a:xfrm>
          <a:prstGeom prst="rect">
            <a:avLst/>
          </a:prstGeom>
        </p:spPr>
        <p:txBody>
          <a:bodyPr wrap="none">
            <a:spAutoFit/>
          </a:bodyPr>
          <a:lstStyle/>
          <a:p>
            <a:pPr lvl="0" defTabSz="914400">
              <a:defRPr/>
            </a:pPr>
            <a:r>
              <a:rPr lang="en-US" altLang="zh-TW" sz="2800" b="1" kern="0" dirty="0">
                <a:solidFill>
                  <a:schemeClr val="accent1"/>
                </a:solidFill>
              </a:rPr>
              <a:t>1950~1960</a:t>
            </a:r>
            <a:r>
              <a:rPr lang="zh-TW" altLang="en-US" sz="2800" b="1" kern="0" dirty="0">
                <a:solidFill>
                  <a:schemeClr val="accent1"/>
                </a:solidFill>
              </a:rPr>
              <a:t>年</a:t>
            </a:r>
            <a:endParaRPr kumimoji="0" lang="zh-CN" altLang="en-US" sz="2800" b="1" i="0" u="none" strike="noStrike" kern="0" cap="none" spc="0" normalizeH="0" baseline="0" noProof="0" dirty="0">
              <a:ln>
                <a:noFill/>
              </a:ln>
              <a:solidFill>
                <a:schemeClr val="accent1"/>
              </a:solidFill>
              <a:effectLst/>
              <a:uLnTx/>
              <a:uFillTx/>
            </a:endParaRPr>
          </a:p>
        </p:txBody>
      </p:sp>
      <p:sp>
        <p:nvSpPr>
          <p:cNvPr id="21" name="文本框 8">
            <a:extLst>
              <a:ext uri="{FF2B5EF4-FFF2-40B4-BE49-F238E27FC236}">
                <a16:creationId xmlns:a16="http://schemas.microsoft.com/office/drawing/2014/main" id="{51C07742-6DC6-3348-9BA8-E3852BEDCBEB}"/>
              </a:ext>
            </a:extLst>
          </p:cNvPr>
          <p:cNvSpPr txBox="1"/>
          <p:nvPr/>
        </p:nvSpPr>
        <p:spPr>
          <a:xfrm>
            <a:off x="331835" y="5507258"/>
            <a:ext cx="2426401" cy="472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defRPr/>
            </a:pPr>
            <a:r>
              <a:rPr lang="zh-CN" altLang="en-US" sz="1000" dirty="0">
                <a:solidFill>
                  <a:schemeClr val="tx1">
                    <a:lumMod val="50000"/>
                    <a:lumOff val="50000"/>
                  </a:schemeClr>
                </a:solidFill>
                <a:latin typeface="+mn-ea"/>
              </a:rPr>
              <a:t>當時的電腦計算能力有限，一遇到複雜的問題就束手無策</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mn-ea"/>
              <a:ea typeface="+mn-ea"/>
              <a:cs typeface="+mn-cs"/>
            </a:endParaRPr>
          </a:p>
        </p:txBody>
      </p:sp>
      <p:sp>
        <p:nvSpPr>
          <p:cNvPr id="22" name="矩形 25">
            <a:extLst>
              <a:ext uri="{FF2B5EF4-FFF2-40B4-BE49-F238E27FC236}">
                <a16:creationId xmlns:a16="http://schemas.microsoft.com/office/drawing/2014/main" id="{65843803-1B63-B84A-BC3A-D065D7F03979}"/>
              </a:ext>
            </a:extLst>
          </p:cNvPr>
          <p:cNvSpPr/>
          <p:nvPr/>
        </p:nvSpPr>
        <p:spPr>
          <a:xfrm>
            <a:off x="6110400" y="5022278"/>
            <a:ext cx="2273379" cy="523220"/>
          </a:xfrm>
          <a:prstGeom prst="rect">
            <a:avLst/>
          </a:prstGeom>
        </p:spPr>
        <p:txBody>
          <a:bodyPr wrap="none">
            <a:spAutoFit/>
          </a:bodyPr>
          <a:lstStyle/>
          <a:p>
            <a:pPr lvl="0" defTabSz="914400">
              <a:defRPr/>
            </a:pPr>
            <a:r>
              <a:rPr lang="en-US" altLang="zh-TW" sz="2800" b="1" kern="0" dirty="0">
                <a:solidFill>
                  <a:schemeClr val="accent1"/>
                </a:solidFill>
              </a:rPr>
              <a:t>2000</a:t>
            </a:r>
            <a:r>
              <a:rPr lang="zh-TW" altLang="en-US" sz="2800" b="1" kern="0" dirty="0">
                <a:solidFill>
                  <a:schemeClr val="accent1"/>
                </a:solidFill>
              </a:rPr>
              <a:t>年</a:t>
            </a:r>
            <a:r>
              <a:rPr lang="en-US" altLang="zh-TW" sz="2800" b="1" kern="0" dirty="0">
                <a:solidFill>
                  <a:schemeClr val="accent1"/>
                </a:solidFill>
              </a:rPr>
              <a:t>~</a:t>
            </a:r>
            <a:r>
              <a:rPr lang="zh-TW" altLang="en-US" sz="2800" b="1" kern="0" dirty="0">
                <a:solidFill>
                  <a:schemeClr val="accent1"/>
                </a:solidFill>
              </a:rPr>
              <a:t>現在</a:t>
            </a:r>
            <a:endParaRPr kumimoji="0" lang="zh-CN" altLang="en-US" sz="2800" b="1" i="0" u="none" strike="noStrike" kern="0" cap="none" spc="0" normalizeH="0" baseline="0" noProof="0" dirty="0">
              <a:ln>
                <a:noFill/>
              </a:ln>
              <a:solidFill>
                <a:schemeClr val="accent1"/>
              </a:solidFill>
              <a:effectLst/>
              <a:uLnTx/>
              <a:uFillTx/>
            </a:endParaRPr>
          </a:p>
        </p:txBody>
      </p:sp>
      <p:sp>
        <p:nvSpPr>
          <p:cNvPr id="23" name="文本框 8">
            <a:extLst>
              <a:ext uri="{FF2B5EF4-FFF2-40B4-BE49-F238E27FC236}">
                <a16:creationId xmlns:a16="http://schemas.microsoft.com/office/drawing/2014/main" id="{9DCA29FC-5A4E-D940-8B74-59D78C90BAE3}"/>
              </a:ext>
            </a:extLst>
          </p:cNvPr>
          <p:cNvSpPr txBox="1"/>
          <p:nvPr/>
        </p:nvSpPr>
        <p:spPr>
          <a:xfrm>
            <a:off x="6110400" y="5507258"/>
            <a:ext cx="2426401" cy="472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defRPr/>
            </a:pPr>
            <a:r>
              <a:rPr lang="zh-CN" altLang="en-US" sz="1000" dirty="0">
                <a:solidFill>
                  <a:schemeClr val="tx1">
                    <a:lumMod val="50000"/>
                    <a:lumOff val="50000"/>
                  </a:schemeClr>
                </a:solidFill>
                <a:latin typeface="+mn-ea"/>
              </a:rPr>
              <a:t>雲端網路普及和設備</a:t>
            </a:r>
            <a:r>
              <a:rPr lang="en-US" altLang="zh-CN" sz="1000" dirty="0">
                <a:solidFill>
                  <a:schemeClr val="tx1">
                    <a:lumMod val="50000"/>
                    <a:lumOff val="50000"/>
                  </a:schemeClr>
                </a:solidFill>
                <a:latin typeface="+mn-ea"/>
              </a:rPr>
              <a:t>CPU</a:t>
            </a:r>
            <a:r>
              <a:rPr lang="zh-CN" altLang="en-US" sz="1000" dirty="0">
                <a:solidFill>
                  <a:schemeClr val="tx1">
                    <a:lumMod val="50000"/>
                    <a:lumOff val="50000"/>
                  </a:schemeClr>
                </a:solidFill>
                <a:latin typeface="+mn-ea"/>
              </a:rPr>
              <a:t>計算能力進步 大數據時代</a:t>
            </a:r>
            <a:endParaRPr kumimoji="0" lang="zh-CN" altLang="en-US" sz="1000" b="0" i="0" u="none" strike="noStrike" kern="1200" cap="none" spc="0" normalizeH="0" baseline="0" noProof="0" dirty="0">
              <a:ln>
                <a:noFill/>
              </a:ln>
              <a:solidFill>
                <a:schemeClr val="tx1">
                  <a:lumMod val="50000"/>
                  <a:lumOff val="50000"/>
                </a:schemeClr>
              </a:solidFill>
              <a:effectLst/>
              <a:uLnTx/>
              <a:uFillTx/>
              <a:latin typeface="+mn-ea"/>
              <a:ea typeface="+mn-ea"/>
              <a:cs typeface="+mn-cs"/>
            </a:endParaRPr>
          </a:p>
        </p:txBody>
      </p:sp>
      <p:sp>
        <p:nvSpPr>
          <p:cNvPr id="24" name="矩形 27">
            <a:extLst>
              <a:ext uri="{FF2B5EF4-FFF2-40B4-BE49-F238E27FC236}">
                <a16:creationId xmlns:a16="http://schemas.microsoft.com/office/drawing/2014/main" id="{51B15371-67A1-E74E-8188-D3CCFC00FBAA}"/>
              </a:ext>
            </a:extLst>
          </p:cNvPr>
          <p:cNvSpPr/>
          <p:nvPr/>
        </p:nvSpPr>
        <p:spPr>
          <a:xfrm>
            <a:off x="3224940" y="1336312"/>
            <a:ext cx="2356735" cy="523220"/>
          </a:xfrm>
          <a:prstGeom prst="rect">
            <a:avLst/>
          </a:prstGeom>
        </p:spPr>
        <p:txBody>
          <a:bodyPr wrap="none">
            <a:spAutoFit/>
          </a:bodyPr>
          <a:lstStyle/>
          <a:p>
            <a:pPr lvl="0" defTabSz="914400">
              <a:defRPr/>
            </a:pPr>
            <a:r>
              <a:rPr lang="en-US" altLang="zh-TW" sz="2800" b="1" kern="0" dirty="0">
                <a:solidFill>
                  <a:schemeClr val="accent1"/>
                </a:solidFill>
              </a:rPr>
              <a:t>1980~1990</a:t>
            </a:r>
            <a:r>
              <a:rPr lang="zh-TW" altLang="en-US" sz="2800" b="1" kern="0" dirty="0">
                <a:solidFill>
                  <a:schemeClr val="accent1"/>
                </a:solidFill>
              </a:rPr>
              <a:t>年</a:t>
            </a:r>
            <a:endParaRPr kumimoji="0" lang="zh-CN" altLang="en-US" sz="2800" b="1" i="0" u="none" strike="noStrike" kern="0" cap="none" spc="0" normalizeH="0" baseline="0" noProof="0" dirty="0">
              <a:ln>
                <a:noFill/>
              </a:ln>
              <a:solidFill>
                <a:schemeClr val="accent1"/>
              </a:solidFill>
              <a:effectLst/>
              <a:uLnTx/>
              <a:uFillTx/>
            </a:endParaRPr>
          </a:p>
        </p:txBody>
      </p:sp>
      <p:sp>
        <p:nvSpPr>
          <p:cNvPr id="25" name="文本框 8">
            <a:extLst>
              <a:ext uri="{FF2B5EF4-FFF2-40B4-BE49-F238E27FC236}">
                <a16:creationId xmlns:a16="http://schemas.microsoft.com/office/drawing/2014/main" id="{BA9689C0-603F-1149-ADE7-AA8AA4124D25}"/>
              </a:ext>
            </a:extLst>
          </p:cNvPr>
          <p:cNvSpPr txBox="1"/>
          <p:nvPr/>
        </p:nvSpPr>
        <p:spPr>
          <a:xfrm>
            <a:off x="3224940" y="1821292"/>
            <a:ext cx="2426401" cy="4729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lnSpc>
                <a:spcPct val="130000"/>
              </a:lnSpc>
              <a:defRPr/>
            </a:pPr>
            <a:r>
              <a:rPr lang="zh-CN" altLang="en-US" sz="1000" dirty="0">
                <a:solidFill>
                  <a:schemeClr val="tx1">
                    <a:lumMod val="50000"/>
                    <a:lumOff val="50000"/>
                  </a:schemeClr>
                </a:solidFill>
                <a:latin typeface="+mn-ea"/>
              </a:rPr>
              <a:t>主要是把大量專家的知識輸入電腦中，不可能把所有的知識都輸入電腦</a:t>
            </a:r>
            <a:endParaRPr kumimoji="0" lang="zh-CN" altLang="en-US" sz="1000" i="0" u="none" strike="noStrike" kern="1200" cap="none" spc="0" normalizeH="0" baseline="0" noProof="0" dirty="0">
              <a:ln>
                <a:noFill/>
              </a:ln>
              <a:solidFill>
                <a:schemeClr val="tx1">
                  <a:lumMod val="50000"/>
                  <a:lumOff val="50000"/>
                </a:schemeClr>
              </a:solidFill>
              <a:effectLst/>
              <a:uLnTx/>
              <a:uFillTx/>
              <a:latin typeface="+mn-ea"/>
              <a:ea typeface="+mn-ea"/>
              <a:cs typeface="+mn-cs"/>
            </a:endParaRPr>
          </a:p>
        </p:txBody>
      </p:sp>
      <p:sp>
        <p:nvSpPr>
          <p:cNvPr id="26" name="文本框 29">
            <a:extLst>
              <a:ext uri="{FF2B5EF4-FFF2-40B4-BE49-F238E27FC236}">
                <a16:creationId xmlns:a16="http://schemas.microsoft.com/office/drawing/2014/main" id="{AFD543D7-A4F9-7C46-88E9-F44DF75CE57A}"/>
              </a:ext>
            </a:extLst>
          </p:cNvPr>
          <p:cNvSpPr txBox="1"/>
          <p:nvPr/>
        </p:nvSpPr>
        <p:spPr>
          <a:xfrm>
            <a:off x="9901769" y="2967335"/>
            <a:ext cx="2031325" cy="923330"/>
          </a:xfrm>
          <a:prstGeom prst="rect">
            <a:avLst/>
          </a:prstGeom>
          <a:noFill/>
        </p:spPr>
        <p:txBody>
          <a:bodyPr wrap="non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altLang="zh-CN" sz="5400" b="1" i="0" u="none" strike="noStrike" kern="0" cap="none" spc="0" normalizeH="0" baseline="0" noProof="0" dirty="0">
                <a:ln>
                  <a:noFill/>
                </a:ln>
                <a:solidFill>
                  <a:schemeClr val="tx1">
                    <a:lumMod val="75000"/>
                    <a:lumOff val="25000"/>
                  </a:schemeClr>
                </a:solidFill>
                <a:effectLst/>
                <a:uLnTx/>
                <a:uFillTx/>
              </a:rPr>
              <a:t>NEXT</a:t>
            </a:r>
            <a:endParaRPr kumimoji="0" lang="zh-CN" altLang="en-US" sz="5400" b="1" i="0" u="none" strike="noStrike" kern="0" cap="none" spc="0" normalizeH="0" baseline="0" noProof="0" dirty="0">
              <a:ln>
                <a:noFill/>
              </a:ln>
              <a:solidFill>
                <a:schemeClr val="tx1">
                  <a:lumMod val="75000"/>
                  <a:lumOff val="25000"/>
                </a:schemeClr>
              </a:solidFill>
              <a:effectLst/>
              <a:uLnTx/>
              <a:uFillTx/>
            </a:endParaRPr>
          </a:p>
        </p:txBody>
      </p:sp>
      <p:sp>
        <p:nvSpPr>
          <p:cNvPr id="3" name="Rectangle 2">
            <a:extLst>
              <a:ext uri="{FF2B5EF4-FFF2-40B4-BE49-F238E27FC236}">
                <a16:creationId xmlns:a16="http://schemas.microsoft.com/office/drawing/2014/main" id="{FBEB207D-C03D-B04D-A5D5-C39905E1D311}"/>
              </a:ext>
            </a:extLst>
          </p:cNvPr>
          <p:cNvSpPr/>
          <p:nvPr/>
        </p:nvSpPr>
        <p:spPr>
          <a:xfrm>
            <a:off x="759763" y="4643535"/>
            <a:ext cx="1467068" cy="400110"/>
          </a:xfrm>
          <a:prstGeom prst="rect">
            <a:avLst/>
          </a:prstGeom>
          <a:ln w="25400">
            <a:solidFill>
              <a:schemeClr val="accent1">
                <a:lumMod val="75000"/>
              </a:schemeClr>
            </a:solidFill>
            <a:prstDash val="dash"/>
          </a:ln>
        </p:spPr>
        <p:txBody>
          <a:bodyPr wrap="none">
            <a:spAutoFit/>
          </a:bodyPr>
          <a:lstStyle/>
          <a:p>
            <a:r>
              <a:rPr lang="zh-TW" altLang="en-US" sz="2000" b="1" dirty="0">
                <a:solidFill>
                  <a:schemeClr val="accent2">
                    <a:lumMod val="50000"/>
                  </a:schemeClr>
                </a:solidFill>
                <a:latin typeface="+mn-ea"/>
                <a:cs typeface="Arial"/>
                <a:sym typeface="Arial"/>
              </a:rPr>
              <a:t>第一次熱潮</a:t>
            </a:r>
            <a:endParaRPr lang="en-TW" sz="2000" b="1" dirty="0">
              <a:solidFill>
                <a:schemeClr val="accent2">
                  <a:lumMod val="50000"/>
                </a:schemeClr>
              </a:solidFill>
              <a:latin typeface="+mn-ea"/>
            </a:endParaRPr>
          </a:p>
        </p:txBody>
      </p:sp>
      <p:sp>
        <p:nvSpPr>
          <p:cNvPr id="27" name="Rectangle 26">
            <a:extLst>
              <a:ext uri="{FF2B5EF4-FFF2-40B4-BE49-F238E27FC236}">
                <a16:creationId xmlns:a16="http://schemas.microsoft.com/office/drawing/2014/main" id="{56503C22-4DFA-DC43-B949-91E31E9E064E}"/>
              </a:ext>
            </a:extLst>
          </p:cNvPr>
          <p:cNvSpPr/>
          <p:nvPr/>
        </p:nvSpPr>
        <p:spPr>
          <a:xfrm>
            <a:off x="3669773" y="936202"/>
            <a:ext cx="1467068" cy="400110"/>
          </a:xfrm>
          <a:prstGeom prst="rect">
            <a:avLst/>
          </a:prstGeom>
          <a:ln w="25400">
            <a:solidFill>
              <a:schemeClr val="accent1">
                <a:lumMod val="75000"/>
              </a:schemeClr>
            </a:solidFill>
            <a:prstDash val="dash"/>
          </a:ln>
        </p:spPr>
        <p:txBody>
          <a:bodyPr wrap="none">
            <a:spAutoFit/>
          </a:bodyPr>
          <a:lstStyle/>
          <a:p>
            <a:r>
              <a:rPr lang="zh-TW" altLang="en-US" sz="2000" b="1" dirty="0">
                <a:solidFill>
                  <a:schemeClr val="accent2">
                    <a:lumMod val="50000"/>
                  </a:schemeClr>
                </a:solidFill>
                <a:latin typeface="+mn-ea"/>
                <a:cs typeface="Arial"/>
                <a:sym typeface="Arial"/>
              </a:rPr>
              <a:t>第二次熱潮</a:t>
            </a:r>
            <a:endParaRPr lang="en-TW" sz="2000" b="1" dirty="0">
              <a:solidFill>
                <a:schemeClr val="accent2">
                  <a:lumMod val="50000"/>
                </a:schemeClr>
              </a:solidFill>
              <a:latin typeface="+mn-ea"/>
            </a:endParaRPr>
          </a:p>
        </p:txBody>
      </p:sp>
      <p:sp>
        <p:nvSpPr>
          <p:cNvPr id="28" name="Rectangle 27">
            <a:extLst>
              <a:ext uri="{FF2B5EF4-FFF2-40B4-BE49-F238E27FC236}">
                <a16:creationId xmlns:a16="http://schemas.microsoft.com/office/drawing/2014/main" id="{359B37FF-3D37-B745-A04F-30F81F5B4BB0}"/>
              </a:ext>
            </a:extLst>
          </p:cNvPr>
          <p:cNvSpPr/>
          <p:nvPr/>
        </p:nvSpPr>
        <p:spPr>
          <a:xfrm>
            <a:off x="6536278" y="4618713"/>
            <a:ext cx="1467068" cy="400110"/>
          </a:xfrm>
          <a:prstGeom prst="rect">
            <a:avLst/>
          </a:prstGeom>
          <a:ln w="25400">
            <a:solidFill>
              <a:schemeClr val="accent1">
                <a:lumMod val="75000"/>
              </a:schemeClr>
            </a:solidFill>
            <a:prstDash val="dash"/>
          </a:ln>
        </p:spPr>
        <p:txBody>
          <a:bodyPr wrap="none">
            <a:spAutoFit/>
          </a:bodyPr>
          <a:lstStyle/>
          <a:p>
            <a:r>
              <a:rPr lang="zh-TW" altLang="en-US" sz="2000" b="1" dirty="0">
                <a:solidFill>
                  <a:schemeClr val="accent2">
                    <a:lumMod val="50000"/>
                  </a:schemeClr>
                </a:solidFill>
                <a:latin typeface="+mn-ea"/>
                <a:cs typeface="Arial"/>
                <a:sym typeface="Arial"/>
              </a:rPr>
              <a:t>第三次熱潮</a:t>
            </a:r>
            <a:endParaRPr lang="en-TW" sz="2000" b="1" dirty="0">
              <a:solidFill>
                <a:schemeClr val="accent2">
                  <a:lumMod val="50000"/>
                </a:schemeClr>
              </a:solidFill>
              <a:latin typeface="+mn-ea"/>
            </a:endParaRPr>
          </a:p>
        </p:txBody>
      </p:sp>
      <p:sp>
        <p:nvSpPr>
          <p:cNvPr id="29" name="矩形 25">
            <a:extLst>
              <a:ext uri="{FF2B5EF4-FFF2-40B4-BE49-F238E27FC236}">
                <a16:creationId xmlns:a16="http://schemas.microsoft.com/office/drawing/2014/main" id="{B1F24C2A-8249-434E-A062-B9828006D07D}"/>
              </a:ext>
            </a:extLst>
          </p:cNvPr>
          <p:cNvSpPr/>
          <p:nvPr/>
        </p:nvSpPr>
        <p:spPr>
          <a:xfrm>
            <a:off x="10044435" y="3890665"/>
            <a:ext cx="1745991" cy="338554"/>
          </a:xfrm>
          <a:prstGeom prst="rect">
            <a:avLst/>
          </a:prstGeom>
        </p:spPr>
        <p:txBody>
          <a:bodyPr wrap="none">
            <a:spAutoFit/>
          </a:bodyPr>
          <a:lstStyle/>
          <a:p>
            <a:pPr lvl="0" defTabSz="914400">
              <a:defRPr/>
            </a:pPr>
            <a:r>
              <a:rPr lang="zh-TW" altLang="en-US" sz="1600" b="1" kern="0" dirty="0">
                <a:solidFill>
                  <a:schemeClr val="accent3">
                    <a:lumMod val="25000"/>
                  </a:schemeClr>
                </a:solidFill>
              </a:rPr>
              <a:t>你能想像未來嗎</a:t>
            </a:r>
            <a:r>
              <a:rPr lang="en-US" altLang="zh-TW" sz="1600" b="1" kern="0" dirty="0">
                <a:solidFill>
                  <a:schemeClr val="accent3">
                    <a:lumMod val="25000"/>
                  </a:schemeClr>
                </a:solidFill>
              </a:rPr>
              <a:t>?</a:t>
            </a:r>
            <a:endParaRPr kumimoji="0" lang="zh-CN" altLang="en-US" sz="1600" b="1" i="0" u="none" strike="noStrike" kern="0" cap="none" spc="0" normalizeH="0" baseline="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60224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strVal val="#ppt_w*0.70"/>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Effect transition="in" filter="fade">
                                      <p:cBhvr>
                                        <p:cTn id="14" dur="1000"/>
                                        <p:tgtEl>
                                          <p:spTgt spid="8"/>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strVal val="#ppt_w*0.70"/>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Effect transition="in" filter="fade">
                                      <p:cBhvr>
                                        <p:cTn id="19" dur="1000"/>
                                        <p:tgtEl>
                                          <p:spTgt spid="9"/>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1000" fill="hold"/>
                                        <p:tgtEl>
                                          <p:spTgt spid="10"/>
                                        </p:tgtEl>
                                        <p:attrNameLst>
                                          <p:attrName>ppt_w</p:attrName>
                                        </p:attrNameLst>
                                      </p:cBhvr>
                                      <p:tavLst>
                                        <p:tav tm="0">
                                          <p:val>
                                            <p:strVal val="#ppt_w*0.70"/>
                                          </p:val>
                                        </p:tav>
                                        <p:tav tm="100000">
                                          <p:val>
                                            <p:strVal val="#ppt_w"/>
                                          </p:val>
                                        </p:tav>
                                      </p:tavLst>
                                    </p:anim>
                                    <p:anim calcmode="lin" valueType="num">
                                      <p:cBhvr>
                                        <p:cTn id="23" dur="1000" fill="hold"/>
                                        <p:tgtEl>
                                          <p:spTgt spid="10"/>
                                        </p:tgtEl>
                                        <p:attrNameLst>
                                          <p:attrName>ppt_h</p:attrName>
                                        </p:attrNameLst>
                                      </p:cBhvr>
                                      <p:tavLst>
                                        <p:tav tm="0">
                                          <p:val>
                                            <p:strVal val="#ppt_h"/>
                                          </p:val>
                                        </p:tav>
                                        <p:tav tm="100000">
                                          <p:val>
                                            <p:strVal val="#ppt_h"/>
                                          </p:val>
                                        </p:tav>
                                      </p:tavLst>
                                    </p:anim>
                                    <p:animEffect transition="in" filter="fade">
                                      <p:cBhvr>
                                        <p:cTn id="24" dur="1000"/>
                                        <p:tgtEl>
                                          <p:spTgt spid="1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1000" fill="hold"/>
                                        <p:tgtEl>
                                          <p:spTgt spid="11"/>
                                        </p:tgtEl>
                                        <p:attrNameLst>
                                          <p:attrName>ppt_w</p:attrName>
                                        </p:attrNameLst>
                                      </p:cBhvr>
                                      <p:tavLst>
                                        <p:tav tm="0">
                                          <p:val>
                                            <p:strVal val="#ppt_w*0.70"/>
                                          </p:val>
                                        </p:tav>
                                        <p:tav tm="100000">
                                          <p:val>
                                            <p:strVal val="#ppt_w"/>
                                          </p:val>
                                        </p:tav>
                                      </p:tavLst>
                                    </p:anim>
                                    <p:anim calcmode="lin" valueType="num">
                                      <p:cBhvr>
                                        <p:cTn id="40" dur="1000" fill="hold"/>
                                        <p:tgtEl>
                                          <p:spTgt spid="11"/>
                                        </p:tgtEl>
                                        <p:attrNameLst>
                                          <p:attrName>ppt_h</p:attrName>
                                        </p:attrNameLst>
                                      </p:cBhvr>
                                      <p:tavLst>
                                        <p:tav tm="0">
                                          <p:val>
                                            <p:strVal val="#ppt_h"/>
                                          </p:val>
                                        </p:tav>
                                        <p:tav tm="100000">
                                          <p:val>
                                            <p:strVal val="#ppt_h"/>
                                          </p:val>
                                        </p:tav>
                                      </p:tavLst>
                                    </p:anim>
                                    <p:animEffect transition="in" filter="fade">
                                      <p:cBhvr>
                                        <p:cTn id="41" dur="1000"/>
                                        <p:tgtEl>
                                          <p:spTgt spid="11"/>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p:cTn id="44" dur="1000" fill="hold"/>
                                        <p:tgtEl>
                                          <p:spTgt spid="12"/>
                                        </p:tgtEl>
                                        <p:attrNameLst>
                                          <p:attrName>ppt_w</p:attrName>
                                        </p:attrNameLst>
                                      </p:cBhvr>
                                      <p:tavLst>
                                        <p:tav tm="0">
                                          <p:val>
                                            <p:strVal val="#ppt_w*0.70"/>
                                          </p:val>
                                        </p:tav>
                                        <p:tav tm="100000">
                                          <p:val>
                                            <p:strVal val="#ppt_w"/>
                                          </p:val>
                                        </p:tav>
                                      </p:tavLst>
                                    </p:anim>
                                    <p:anim calcmode="lin" valueType="num">
                                      <p:cBhvr>
                                        <p:cTn id="45" dur="1000" fill="hold"/>
                                        <p:tgtEl>
                                          <p:spTgt spid="12"/>
                                        </p:tgtEl>
                                        <p:attrNameLst>
                                          <p:attrName>ppt_h</p:attrName>
                                        </p:attrNameLst>
                                      </p:cBhvr>
                                      <p:tavLst>
                                        <p:tav tm="0">
                                          <p:val>
                                            <p:strVal val="#ppt_h"/>
                                          </p:val>
                                        </p:tav>
                                        <p:tav tm="100000">
                                          <p:val>
                                            <p:strVal val="#ppt_h"/>
                                          </p:val>
                                        </p:tav>
                                      </p:tavLst>
                                    </p:anim>
                                    <p:animEffect transition="in" filter="fade">
                                      <p:cBhvr>
                                        <p:cTn id="46" dur="1000"/>
                                        <p:tgtEl>
                                          <p:spTgt spid="12"/>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1000" fill="hold"/>
                                        <p:tgtEl>
                                          <p:spTgt spid="13"/>
                                        </p:tgtEl>
                                        <p:attrNameLst>
                                          <p:attrName>ppt_w</p:attrName>
                                        </p:attrNameLst>
                                      </p:cBhvr>
                                      <p:tavLst>
                                        <p:tav tm="0">
                                          <p:val>
                                            <p:strVal val="#ppt_w*0.70"/>
                                          </p:val>
                                        </p:tav>
                                        <p:tav tm="100000">
                                          <p:val>
                                            <p:strVal val="#ppt_w"/>
                                          </p:val>
                                        </p:tav>
                                      </p:tavLst>
                                    </p:anim>
                                    <p:anim calcmode="lin" valueType="num">
                                      <p:cBhvr>
                                        <p:cTn id="50" dur="1000" fill="hold"/>
                                        <p:tgtEl>
                                          <p:spTgt spid="13"/>
                                        </p:tgtEl>
                                        <p:attrNameLst>
                                          <p:attrName>ppt_h</p:attrName>
                                        </p:attrNameLst>
                                      </p:cBhvr>
                                      <p:tavLst>
                                        <p:tav tm="0">
                                          <p:val>
                                            <p:strVal val="#ppt_h"/>
                                          </p:val>
                                        </p:tav>
                                        <p:tav tm="100000">
                                          <p:val>
                                            <p:strVal val="#ppt_h"/>
                                          </p:val>
                                        </p:tav>
                                      </p:tavLst>
                                    </p:anim>
                                    <p:animEffect transition="in" filter="fade">
                                      <p:cBhvr>
                                        <p:cTn id="51" dur="1000"/>
                                        <p:tgtEl>
                                          <p:spTgt spid="13"/>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1000" fill="hold"/>
                                        <p:tgtEl>
                                          <p:spTgt spid="14"/>
                                        </p:tgtEl>
                                        <p:attrNameLst>
                                          <p:attrName>ppt_w</p:attrName>
                                        </p:attrNameLst>
                                      </p:cBhvr>
                                      <p:tavLst>
                                        <p:tav tm="0">
                                          <p:val>
                                            <p:strVal val="#ppt_w*0.70"/>
                                          </p:val>
                                        </p:tav>
                                        <p:tav tm="100000">
                                          <p:val>
                                            <p:strVal val="#ppt_w"/>
                                          </p:val>
                                        </p:tav>
                                      </p:tavLst>
                                    </p:anim>
                                    <p:anim calcmode="lin" valueType="num">
                                      <p:cBhvr>
                                        <p:cTn id="55" dur="1000" fill="hold"/>
                                        <p:tgtEl>
                                          <p:spTgt spid="14"/>
                                        </p:tgtEl>
                                        <p:attrNameLst>
                                          <p:attrName>ppt_h</p:attrName>
                                        </p:attrNameLst>
                                      </p:cBhvr>
                                      <p:tavLst>
                                        <p:tav tm="0">
                                          <p:val>
                                            <p:strVal val="#ppt_h"/>
                                          </p:val>
                                        </p:tav>
                                        <p:tav tm="100000">
                                          <p:val>
                                            <p:strVal val="#ppt_h"/>
                                          </p:val>
                                        </p:tav>
                                      </p:tavLst>
                                    </p:anim>
                                    <p:animEffect transition="in" filter="fade">
                                      <p:cBhvr>
                                        <p:cTn id="56" dur="1000"/>
                                        <p:tgtEl>
                                          <p:spTgt spid="14"/>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55"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1000" fill="hold"/>
                                        <p:tgtEl>
                                          <p:spTgt spid="15"/>
                                        </p:tgtEl>
                                        <p:attrNameLst>
                                          <p:attrName>ppt_w</p:attrName>
                                        </p:attrNameLst>
                                      </p:cBhvr>
                                      <p:tavLst>
                                        <p:tav tm="0">
                                          <p:val>
                                            <p:strVal val="#ppt_w*0.70"/>
                                          </p:val>
                                        </p:tav>
                                        <p:tav tm="100000">
                                          <p:val>
                                            <p:strVal val="#ppt_w"/>
                                          </p:val>
                                        </p:tav>
                                      </p:tavLst>
                                    </p:anim>
                                    <p:anim calcmode="lin" valueType="num">
                                      <p:cBhvr>
                                        <p:cTn id="72" dur="1000" fill="hold"/>
                                        <p:tgtEl>
                                          <p:spTgt spid="15"/>
                                        </p:tgtEl>
                                        <p:attrNameLst>
                                          <p:attrName>ppt_h</p:attrName>
                                        </p:attrNameLst>
                                      </p:cBhvr>
                                      <p:tavLst>
                                        <p:tav tm="0">
                                          <p:val>
                                            <p:strVal val="#ppt_h"/>
                                          </p:val>
                                        </p:tav>
                                        <p:tav tm="100000">
                                          <p:val>
                                            <p:strVal val="#ppt_h"/>
                                          </p:val>
                                        </p:tav>
                                      </p:tavLst>
                                    </p:anim>
                                    <p:animEffect transition="in" filter="fade">
                                      <p:cBhvr>
                                        <p:cTn id="73" dur="1000"/>
                                        <p:tgtEl>
                                          <p:spTgt spid="15"/>
                                        </p:tgtEl>
                                      </p:cBhvr>
                                    </p:animEffect>
                                  </p:childTnLst>
                                </p:cTn>
                              </p:par>
                              <p:par>
                                <p:cTn id="74" presetID="55"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p:cTn id="76" dur="1000" fill="hold"/>
                                        <p:tgtEl>
                                          <p:spTgt spid="16"/>
                                        </p:tgtEl>
                                        <p:attrNameLst>
                                          <p:attrName>ppt_w</p:attrName>
                                        </p:attrNameLst>
                                      </p:cBhvr>
                                      <p:tavLst>
                                        <p:tav tm="0">
                                          <p:val>
                                            <p:strVal val="#ppt_w*0.70"/>
                                          </p:val>
                                        </p:tav>
                                        <p:tav tm="100000">
                                          <p:val>
                                            <p:strVal val="#ppt_w"/>
                                          </p:val>
                                        </p:tav>
                                      </p:tavLst>
                                    </p:anim>
                                    <p:anim calcmode="lin" valueType="num">
                                      <p:cBhvr>
                                        <p:cTn id="77" dur="1000" fill="hold"/>
                                        <p:tgtEl>
                                          <p:spTgt spid="16"/>
                                        </p:tgtEl>
                                        <p:attrNameLst>
                                          <p:attrName>ppt_h</p:attrName>
                                        </p:attrNameLst>
                                      </p:cBhvr>
                                      <p:tavLst>
                                        <p:tav tm="0">
                                          <p:val>
                                            <p:strVal val="#ppt_h"/>
                                          </p:val>
                                        </p:tav>
                                        <p:tav tm="100000">
                                          <p:val>
                                            <p:strVal val="#ppt_h"/>
                                          </p:val>
                                        </p:tav>
                                      </p:tavLst>
                                    </p:anim>
                                    <p:animEffect transition="in" filter="fade">
                                      <p:cBhvr>
                                        <p:cTn id="78" dur="1000"/>
                                        <p:tgtEl>
                                          <p:spTgt spid="16"/>
                                        </p:tgtEl>
                                      </p:cBhvr>
                                    </p:animEffect>
                                  </p:childTnLst>
                                </p:cTn>
                              </p:par>
                              <p:par>
                                <p:cTn id="79" presetID="55"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p:cTn id="81" dur="1000" fill="hold"/>
                                        <p:tgtEl>
                                          <p:spTgt spid="17"/>
                                        </p:tgtEl>
                                        <p:attrNameLst>
                                          <p:attrName>ppt_w</p:attrName>
                                        </p:attrNameLst>
                                      </p:cBhvr>
                                      <p:tavLst>
                                        <p:tav tm="0">
                                          <p:val>
                                            <p:strVal val="#ppt_w*0.70"/>
                                          </p:val>
                                        </p:tav>
                                        <p:tav tm="100000">
                                          <p:val>
                                            <p:strVal val="#ppt_w"/>
                                          </p:val>
                                        </p:tav>
                                      </p:tavLst>
                                    </p:anim>
                                    <p:anim calcmode="lin" valueType="num">
                                      <p:cBhvr>
                                        <p:cTn id="82" dur="1000" fill="hold"/>
                                        <p:tgtEl>
                                          <p:spTgt spid="17"/>
                                        </p:tgtEl>
                                        <p:attrNameLst>
                                          <p:attrName>ppt_h</p:attrName>
                                        </p:attrNameLst>
                                      </p:cBhvr>
                                      <p:tavLst>
                                        <p:tav tm="0">
                                          <p:val>
                                            <p:strVal val="#ppt_h"/>
                                          </p:val>
                                        </p:tav>
                                        <p:tav tm="100000">
                                          <p:val>
                                            <p:strVal val="#ppt_h"/>
                                          </p:val>
                                        </p:tav>
                                      </p:tavLst>
                                    </p:anim>
                                    <p:animEffect transition="in" filter="fade">
                                      <p:cBhvr>
                                        <p:cTn id="83" dur="1000"/>
                                        <p:tgtEl>
                                          <p:spTgt spid="17"/>
                                        </p:tgtEl>
                                      </p:cBhvr>
                                    </p:animEffect>
                                  </p:childTnLst>
                                </p:cTn>
                              </p:par>
                              <p:par>
                                <p:cTn id="84" presetID="55"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p:cTn id="86" dur="1000" fill="hold"/>
                                        <p:tgtEl>
                                          <p:spTgt spid="18"/>
                                        </p:tgtEl>
                                        <p:attrNameLst>
                                          <p:attrName>ppt_w</p:attrName>
                                        </p:attrNameLst>
                                      </p:cBhvr>
                                      <p:tavLst>
                                        <p:tav tm="0">
                                          <p:val>
                                            <p:strVal val="#ppt_w*0.70"/>
                                          </p:val>
                                        </p:tav>
                                        <p:tav tm="100000">
                                          <p:val>
                                            <p:strVal val="#ppt_w"/>
                                          </p:val>
                                        </p:tav>
                                      </p:tavLst>
                                    </p:anim>
                                    <p:anim calcmode="lin" valueType="num">
                                      <p:cBhvr>
                                        <p:cTn id="87" dur="1000" fill="hold"/>
                                        <p:tgtEl>
                                          <p:spTgt spid="18"/>
                                        </p:tgtEl>
                                        <p:attrNameLst>
                                          <p:attrName>ppt_h</p:attrName>
                                        </p:attrNameLst>
                                      </p:cBhvr>
                                      <p:tavLst>
                                        <p:tav tm="0">
                                          <p:val>
                                            <p:strVal val="#ppt_h"/>
                                          </p:val>
                                        </p:tav>
                                        <p:tav tm="100000">
                                          <p:val>
                                            <p:strVal val="#ppt_h"/>
                                          </p:val>
                                        </p:tav>
                                      </p:tavLst>
                                    </p:anim>
                                    <p:animEffect transition="in" filter="fade">
                                      <p:cBhvr>
                                        <p:cTn id="88" dur="1000"/>
                                        <p:tgtEl>
                                          <p:spTgt spid="18"/>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0"/>
                                        <p:tgtEl>
                                          <p:spTgt spid="2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500"/>
                                        <p:tgtEl>
                                          <p:spTgt spid="19"/>
                                        </p:tgtEl>
                                      </p:cBhvr>
                                    </p:animEffect>
                                  </p:childTnLst>
                                </p:cTn>
                              </p:par>
                            </p:childTnLst>
                          </p:cTn>
                        </p:par>
                        <p:par>
                          <p:cTn id="104" fill="hold">
                            <p:stCondLst>
                              <p:cond delay="500"/>
                            </p:stCondLst>
                            <p:childTnLst>
                              <p:par>
                                <p:cTn id="105" presetID="53" presetClass="entr" presetSubtype="16" fill="hold" grpId="0" nodeType="after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1000" fill="hold"/>
                                        <p:tgtEl>
                                          <p:spTgt spid="26"/>
                                        </p:tgtEl>
                                        <p:attrNameLst>
                                          <p:attrName>ppt_w</p:attrName>
                                        </p:attrNameLst>
                                      </p:cBhvr>
                                      <p:tavLst>
                                        <p:tav tm="0">
                                          <p:val>
                                            <p:fltVal val="0"/>
                                          </p:val>
                                        </p:tav>
                                        <p:tav tm="100000">
                                          <p:val>
                                            <p:strVal val="#ppt_w"/>
                                          </p:val>
                                        </p:tav>
                                      </p:tavLst>
                                    </p:anim>
                                    <p:anim calcmode="lin" valueType="num">
                                      <p:cBhvr>
                                        <p:cTn id="108" dur="1000" fill="hold"/>
                                        <p:tgtEl>
                                          <p:spTgt spid="26"/>
                                        </p:tgtEl>
                                        <p:attrNameLst>
                                          <p:attrName>ppt_h</p:attrName>
                                        </p:attrNameLst>
                                      </p:cBhvr>
                                      <p:tavLst>
                                        <p:tav tm="0">
                                          <p:val>
                                            <p:fltVal val="0"/>
                                          </p:val>
                                        </p:tav>
                                        <p:tav tm="100000">
                                          <p:val>
                                            <p:strVal val="#ppt_h"/>
                                          </p:val>
                                        </p:tav>
                                      </p:tavLst>
                                    </p:anim>
                                    <p:animEffect transition="in" filter="fade">
                                      <p:cBhvr>
                                        <p:cTn id="109" dur="1000"/>
                                        <p:tgtEl>
                                          <p:spTgt spid="26"/>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1000" fill="hold"/>
                                        <p:tgtEl>
                                          <p:spTgt spid="29"/>
                                        </p:tgtEl>
                                        <p:attrNameLst>
                                          <p:attrName>ppt_w</p:attrName>
                                        </p:attrNameLst>
                                      </p:cBhvr>
                                      <p:tavLst>
                                        <p:tav tm="0">
                                          <p:val>
                                            <p:fltVal val="0"/>
                                          </p:val>
                                        </p:tav>
                                        <p:tav tm="100000">
                                          <p:val>
                                            <p:strVal val="#ppt_w"/>
                                          </p:val>
                                        </p:tav>
                                      </p:tavLst>
                                    </p:anim>
                                    <p:anim calcmode="lin" valueType="num">
                                      <p:cBhvr>
                                        <p:cTn id="113" dur="1000" fill="hold"/>
                                        <p:tgtEl>
                                          <p:spTgt spid="29"/>
                                        </p:tgtEl>
                                        <p:attrNameLst>
                                          <p:attrName>ppt_h</p:attrName>
                                        </p:attrNameLst>
                                      </p:cBhvr>
                                      <p:tavLst>
                                        <p:tav tm="0">
                                          <p:val>
                                            <p:fltVal val="0"/>
                                          </p:val>
                                        </p:tav>
                                        <p:tav tm="100000">
                                          <p:val>
                                            <p:strVal val="#ppt_h"/>
                                          </p:val>
                                        </p:tav>
                                      </p:tavLst>
                                    </p:anim>
                                    <p:animEffect transition="in" filter="fade">
                                      <p:cBhvr>
                                        <p:cTn id="114"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4" grpId="0"/>
      <p:bldP spid="25" grpId="0"/>
      <p:bldP spid="26" grpId="0"/>
      <p:bldP spid="3" grpId="0" animBg="1"/>
      <p:bldP spid="27" grpId="0" animBg="1"/>
      <p:bldP spid="28"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B0C1F6-9E36-E54D-BF74-C6BDADAE4F89}"/>
              </a:ext>
            </a:extLst>
          </p:cNvPr>
          <p:cNvSpPr>
            <a:spLocks noGrp="1"/>
          </p:cNvSpPr>
          <p:nvPr>
            <p:ph type="body" sz="quarter" idx="10"/>
          </p:nvPr>
        </p:nvSpPr>
        <p:spPr/>
        <p:txBody>
          <a:bodyPr/>
          <a:lstStyle/>
          <a:p>
            <a:r>
              <a:rPr lang="zh-TW" altLang="en-US" dirty="0"/>
              <a:t>人工智慧的分級</a:t>
            </a:r>
            <a:endParaRPr lang="en-TW" dirty="0"/>
          </a:p>
        </p:txBody>
      </p:sp>
      <p:sp>
        <p:nvSpPr>
          <p:cNvPr id="4" name="Google Shape;103;p19">
            <a:extLst>
              <a:ext uri="{FF2B5EF4-FFF2-40B4-BE49-F238E27FC236}">
                <a16:creationId xmlns:a16="http://schemas.microsoft.com/office/drawing/2014/main" id="{6E775F51-4A45-FC42-8F2F-CA6D38E6E3ED}"/>
              </a:ext>
            </a:extLst>
          </p:cNvPr>
          <p:cNvSpPr txBox="1">
            <a:spLocks/>
          </p:cNvSpPr>
          <p:nvPr/>
        </p:nvSpPr>
        <p:spPr>
          <a:xfrm>
            <a:off x="311700" y="1047618"/>
            <a:ext cx="8520600" cy="2744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1600"/>
              </a:spcAft>
              <a:buClr>
                <a:srgbClr val="595959"/>
              </a:buClr>
              <a:buSzPts val="1800"/>
              <a:buFont typeface="Arial"/>
              <a:buNone/>
              <a:tabLst/>
              <a:defRPr/>
            </a:pP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人工智慧依照機器能夠處理與判斷的能力大致分為四級：</a:t>
            </a:r>
          </a:p>
          <a:p>
            <a:pPr marL="285750" marR="0" lvl="0" indent="-285750" algn="l" defTabSz="914400" rtl="0" eaLnBrk="1" fontAlgn="auto" latinLnBrk="0" hangingPunct="1">
              <a:lnSpc>
                <a:spcPct val="100000"/>
              </a:lnSpc>
              <a:spcBef>
                <a:spcPts val="0"/>
              </a:spcBef>
              <a:spcAft>
                <a:spcPts val="1600"/>
              </a:spcAft>
              <a:buClr>
                <a:srgbClr val="595959"/>
              </a:buClr>
              <a:buSzPts val="1800"/>
              <a:buFont typeface="Arial"/>
              <a:buChar char="●"/>
              <a:tabLst/>
              <a:defRPr/>
            </a:pPr>
            <a:r>
              <a:rPr kumimoji="0" lang="zh-TW" altLang="en-US" b="0" i="0" u="none" strike="noStrike" kern="0" cap="none" spc="0" normalizeH="0" baseline="0" noProof="0" dirty="0">
                <a:ln>
                  <a:noFill/>
                </a:ln>
                <a:solidFill>
                  <a:srgbClr val="595959"/>
                </a:solidFill>
                <a:effectLst/>
                <a:uLnTx/>
                <a:uFillTx/>
                <a:latin typeface="Arial"/>
                <a:cs typeface="Arial"/>
                <a:sym typeface="Arial"/>
              </a:rPr>
              <a:t>第一級人工智慧：自動控制</a:t>
            </a:r>
          </a:p>
          <a:p>
            <a:pPr marL="285750" marR="0" lvl="0" indent="-285750" algn="l" defTabSz="914400" rtl="0" eaLnBrk="1" fontAlgn="auto" latinLnBrk="0" hangingPunct="1">
              <a:lnSpc>
                <a:spcPct val="100000"/>
              </a:lnSpc>
              <a:spcBef>
                <a:spcPts val="0"/>
              </a:spcBef>
              <a:spcAft>
                <a:spcPts val="1600"/>
              </a:spcAft>
              <a:buClr>
                <a:srgbClr val="595959"/>
              </a:buClr>
              <a:buSzPts val="1800"/>
              <a:buFont typeface="Arial"/>
              <a:buChar char="●"/>
              <a:tabLst/>
              <a:defRPr/>
            </a:pPr>
            <a:r>
              <a:rPr kumimoji="0" lang="zh-TW" altLang="en-US" b="0" i="0" u="none" strike="noStrike" kern="0" cap="none" spc="0" normalizeH="0" baseline="0" noProof="0" dirty="0">
                <a:ln>
                  <a:noFill/>
                </a:ln>
                <a:solidFill>
                  <a:srgbClr val="595959"/>
                </a:solidFill>
                <a:effectLst/>
                <a:uLnTx/>
                <a:uFillTx/>
                <a:latin typeface="Arial"/>
                <a:cs typeface="Arial"/>
                <a:sym typeface="Arial"/>
              </a:rPr>
              <a:t>第二級人工智慧：探索推論、運用知識</a:t>
            </a:r>
          </a:p>
          <a:p>
            <a:pPr marL="285750" marR="0" lvl="0" indent="-285750" algn="l" defTabSz="914400" rtl="0" eaLnBrk="1" fontAlgn="auto" latinLnBrk="0" hangingPunct="1">
              <a:lnSpc>
                <a:spcPct val="100000"/>
              </a:lnSpc>
              <a:spcBef>
                <a:spcPts val="0"/>
              </a:spcBef>
              <a:spcAft>
                <a:spcPts val="1600"/>
              </a:spcAft>
              <a:buClr>
                <a:srgbClr val="595959"/>
              </a:buClr>
              <a:buSzPts val="1800"/>
              <a:buFont typeface="Arial"/>
              <a:buChar char="●"/>
              <a:tabLst/>
              <a:defRPr/>
            </a:pPr>
            <a:r>
              <a:rPr kumimoji="0" lang="zh-TW" altLang="en-US" b="0" i="0" u="none" strike="noStrike" kern="0" cap="none" spc="0" normalizeH="0" baseline="0" noProof="0" dirty="0">
                <a:ln>
                  <a:noFill/>
                </a:ln>
                <a:solidFill>
                  <a:srgbClr val="595959"/>
                </a:solidFill>
                <a:effectLst/>
                <a:uLnTx/>
                <a:uFillTx/>
                <a:latin typeface="Arial"/>
                <a:cs typeface="Arial"/>
                <a:sym typeface="Arial"/>
              </a:rPr>
              <a:t>第三級人工智慧：機器學習</a:t>
            </a:r>
          </a:p>
          <a:p>
            <a:pPr marL="285750" marR="0" lvl="0" indent="-285750" algn="l" defTabSz="914400" rtl="0" eaLnBrk="1" fontAlgn="auto" latinLnBrk="0" hangingPunct="1">
              <a:lnSpc>
                <a:spcPct val="100000"/>
              </a:lnSpc>
              <a:spcBef>
                <a:spcPts val="0"/>
              </a:spcBef>
              <a:spcAft>
                <a:spcPts val="1600"/>
              </a:spcAft>
              <a:buClr>
                <a:srgbClr val="595959"/>
              </a:buClr>
              <a:buSzPts val="1800"/>
              <a:buFont typeface="Arial"/>
              <a:buChar char="●"/>
              <a:tabLst/>
              <a:defRPr/>
            </a:pPr>
            <a:r>
              <a:rPr kumimoji="0" lang="zh-TW" altLang="en-US" b="0" i="0" u="none" strike="noStrike" kern="0" cap="none" spc="0" normalizeH="0" baseline="0" noProof="0" dirty="0">
                <a:ln>
                  <a:noFill/>
                </a:ln>
                <a:solidFill>
                  <a:srgbClr val="595959"/>
                </a:solidFill>
                <a:effectLst/>
                <a:uLnTx/>
                <a:uFillTx/>
                <a:latin typeface="Arial"/>
                <a:cs typeface="Arial"/>
                <a:sym typeface="Arial"/>
              </a:rPr>
              <a:t>第四級人工智慧：深度學習</a:t>
            </a:r>
          </a:p>
        </p:txBody>
      </p:sp>
      <p:sp>
        <p:nvSpPr>
          <p:cNvPr id="6" name="矩形 17">
            <a:extLst>
              <a:ext uri="{FF2B5EF4-FFF2-40B4-BE49-F238E27FC236}">
                <a16:creationId xmlns:a16="http://schemas.microsoft.com/office/drawing/2014/main" id="{0A0C3BED-56C0-F244-8497-CECBC7C827FB}"/>
              </a:ext>
            </a:extLst>
          </p:cNvPr>
          <p:cNvSpPr/>
          <p:nvPr/>
        </p:nvSpPr>
        <p:spPr>
          <a:xfrm>
            <a:off x="5688106" y="2622176"/>
            <a:ext cx="5609486" cy="3683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 name="矩形 18">
            <a:extLst>
              <a:ext uri="{FF2B5EF4-FFF2-40B4-BE49-F238E27FC236}">
                <a16:creationId xmlns:a16="http://schemas.microsoft.com/office/drawing/2014/main" id="{09A8D0E1-B88E-4143-A053-348AFACA8F10}"/>
              </a:ext>
            </a:extLst>
          </p:cNvPr>
          <p:cNvSpPr/>
          <p:nvPr/>
        </p:nvSpPr>
        <p:spPr>
          <a:xfrm>
            <a:off x="7556752" y="3401730"/>
            <a:ext cx="3740840" cy="290699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矩形 19">
            <a:extLst>
              <a:ext uri="{FF2B5EF4-FFF2-40B4-BE49-F238E27FC236}">
                <a16:creationId xmlns:a16="http://schemas.microsoft.com/office/drawing/2014/main" id="{D6E931BB-B000-7F4C-AE86-906DC96A7FD7}"/>
              </a:ext>
            </a:extLst>
          </p:cNvPr>
          <p:cNvSpPr/>
          <p:nvPr/>
        </p:nvSpPr>
        <p:spPr>
          <a:xfrm>
            <a:off x="9076765" y="4172651"/>
            <a:ext cx="2220827" cy="213607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Rectangle 15">
            <a:extLst>
              <a:ext uri="{FF2B5EF4-FFF2-40B4-BE49-F238E27FC236}">
                <a16:creationId xmlns:a16="http://schemas.microsoft.com/office/drawing/2014/main" id="{86F86A21-C63F-2445-BBE8-72F08DC29AB7}"/>
              </a:ext>
            </a:extLst>
          </p:cNvPr>
          <p:cNvSpPr/>
          <p:nvPr/>
        </p:nvSpPr>
        <p:spPr>
          <a:xfrm>
            <a:off x="5929691" y="3239594"/>
            <a:ext cx="1344846" cy="400110"/>
          </a:xfrm>
          <a:prstGeom prst="rect">
            <a:avLst/>
          </a:prstGeom>
        </p:spPr>
        <p:txBody>
          <a:bodyPr wrap="none" rIns="72000">
            <a:spAutoFit/>
          </a:bodyPr>
          <a:lstStyle/>
          <a:p>
            <a:r>
              <a:rPr lang="zh-TW" altLang="en-US" sz="2000" kern="0" spc="300" dirty="0">
                <a:solidFill>
                  <a:schemeClr val="bg2"/>
                </a:solidFill>
                <a:cs typeface="Arial"/>
                <a:sym typeface="Arial"/>
              </a:rPr>
              <a:t>人工智慧</a:t>
            </a:r>
            <a:endParaRPr lang="en-TW" sz="2000" spc="300" dirty="0">
              <a:solidFill>
                <a:schemeClr val="bg2"/>
              </a:solidFill>
            </a:endParaRPr>
          </a:p>
        </p:txBody>
      </p:sp>
      <p:sp>
        <p:nvSpPr>
          <p:cNvPr id="17" name="Rectangle 16">
            <a:extLst>
              <a:ext uri="{FF2B5EF4-FFF2-40B4-BE49-F238E27FC236}">
                <a16:creationId xmlns:a16="http://schemas.microsoft.com/office/drawing/2014/main" id="{F798A998-045F-AF47-9F63-9703EF1157CA}"/>
              </a:ext>
            </a:extLst>
          </p:cNvPr>
          <p:cNvSpPr/>
          <p:nvPr/>
        </p:nvSpPr>
        <p:spPr>
          <a:xfrm>
            <a:off x="7769669" y="3535298"/>
            <a:ext cx="1344846" cy="400110"/>
          </a:xfrm>
          <a:prstGeom prst="rect">
            <a:avLst/>
          </a:prstGeom>
        </p:spPr>
        <p:txBody>
          <a:bodyPr wrap="none" rIns="72000">
            <a:spAutoFit/>
          </a:bodyPr>
          <a:lstStyle/>
          <a:p>
            <a:r>
              <a:rPr lang="zh-TW" altLang="en-US" sz="2000" kern="0" spc="300" dirty="0">
                <a:solidFill>
                  <a:schemeClr val="bg2"/>
                </a:solidFill>
                <a:cs typeface="Arial"/>
                <a:sym typeface="Arial"/>
              </a:rPr>
              <a:t>機器學習</a:t>
            </a:r>
            <a:endParaRPr lang="en-TW" sz="2000" spc="300" dirty="0">
              <a:solidFill>
                <a:schemeClr val="bg2"/>
              </a:solidFill>
            </a:endParaRPr>
          </a:p>
        </p:txBody>
      </p:sp>
      <p:sp>
        <p:nvSpPr>
          <p:cNvPr id="18" name="Rectangle 17">
            <a:extLst>
              <a:ext uri="{FF2B5EF4-FFF2-40B4-BE49-F238E27FC236}">
                <a16:creationId xmlns:a16="http://schemas.microsoft.com/office/drawing/2014/main" id="{FBBB3183-0733-3B49-AA4E-2D85D9A2BF57}"/>
              </a:ext>
            </a:extLst>
          </p:cNvPr>
          <p:cNvSpPr/>
          <p:nvPr/>
        </p:nvSpPr>
        <p:spPr>
          <a:xfrm>
            <a:off x="9514755" y="4436187"/>
            <a:ext cx="1344846" cy="400110"/>
          </a:xfrm>
          <a:prstGeom prst="rect">
            <a:avLst/>
          </a:prstGeom>
        </p:spPr>
        <p:txBody>
          <a:bodyPr wrap="none" rIns="72000">
            <a:spAutoFit/>
          </a:bodyPr>
          <a:lstStyle/>
          <a:p>
            <a:r>
              <a:rPr lang="zh-TW" altLang="en-US" sz="2000" kern="0" spc="300" dirty="0">
                <a:solidFill>
                  <a:schemeClr val="accent2">
                    <a:lumMod val="50000"/>
                  </a:schemeClr>
                </a:solidFill>
                <a:cs typeface="Arial"/>
                <a:sym typeface="Arial"/>
              </a:rPr>
              <a:t>深度學習</a:t>
            </a:r>
            <a:endParaRPr lang="en-TW" sz="2000" spc="300" dirty="0">
              <a:solidFill>
                <a:schemeClr val="accent2">
                  <a:lumMod val="50000"/>
                </a:schemeClr>
              </a:solidFill>
            </a:endParaRPr>
          </a:p>
        </p:txBody>
      </p:sp>
    </p:spTree>
    <p:extLst>
      <p:ext uri="{BB962C8B-B14F-4D97-AF65-F5344CB8AC3E}">
        <p14:creationId xmlns:p14="http://schemas.microsoft.com/office/powerpoint/2010/main" val="1226686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BA6CF2-623C-4641-A74B-8D3989DD56E0}"/>
              </a:ext>
            </a:extLst>
          </p:cNvPr>
          <p:cNvSpPr>
            <a:spLocks noGrp="1"/>
          </p:cNvSpPr>
          <p:nvPr>
            <p:ph type="body" sz="quarter" idx="10"/>
          </p:nvPr>
        </p:nvSpPr>
        <p:spPr/>
        <p:txBody>
          <a:bodyPr/>
          <a:lstStyle/>
          <a:p>
            <a:r>
              <a:rPr lang="zh-TW" altLang="en-US" dirty="0"/>
              <a:t>機器如何學習？</a:t>
            </a:r>
            <a:endParaRPr lang="zh-TW" altLang="en-US" b="0" dirty="0"/>
          </a:p>
        </p:txBody>
      </p:sp>
      <p:sp>
        <p:nvSpPr>
          <p:cNvPr id="21" name="Rectangle 20">
            <a:extLst>
              <a:ext uri="{FF2B5EF4-FFF2-40B4-BE49-F238E27FC236}">
                <a16:creationId xmlns:a16="http://schemas.microsoft.com/office/drawing/2014/main" id="{4AE1B849-AA22-424F-9B90-CA257EA6CF4D}"/>
              </a:ext>
            </a:extLst>
          </p:cNvPr>
          <p:cNvSpPr/>
          <p:nvPr/>
        </p:nvSpPr>
        <p:spPr>
          <a:xfrm>
            <a:off x="1367117" y="1468014"/>
            <a:ext cx="9565341" cy="3600986"/>
          </a:xfrm>
          <a:prstGeom prst="rect">
            <a:avLst/>
          </a:prstGeom>
        </p:spPr>
        <p:txBody>
          <a:bodyPr wrap="square">
            <a:spAutoFit/>
          </a:bodyPr>
          <a:lstStyle/>
          <a:p>
            <a:pPr>
              <a:lnSpc>
                <a:spcPct val="150000"/>
              </a:lnSpc>
            </a:pPr>
            <a:r>
              <a:rPr lang="zh-TW" altLang="en-US" sz="2400" b="1" kern="0" dirty="0">
                <a:solidFill>
                  <a:srgbClr val="595959"/>
                </a:solidFill>
                <a:latin typeface="Arial" panose="020B0604020202020204" pitchFamily="34" charset="0"/>
                <a:cs typeface="Arial" panose="020B0604020202020204" pitchFamily="34" charset="0"/>
                <a:sym typeface="Arial"/>
              </a:rPr>
              <a:t>監督式學習</a:t>
            </a:r>
          </a:p>
          <a:p>
            <a:pPr marL="742950" lvl="1" indent="-285750">
              <a:buFont typeface="Arial" panose="020B0604020202020204" pitchFamily="34" charset="0"/>
              <a:buChar char="•"/>
            </a:pPr>
            <a:r>
              <a:rPr lang="zh-TW" altLang="en-US" sz="2000" kern="0" dirty="0">
                <a:solidFill>
                  <a:srgbClr val="595959"/>
                </a:solidFill>
                <a:latin typeface="Arial" panose="020B0604020202020204" pitchFamily="34" charset="0"/>
                <a:cs typeface="Arial" panose="020B0604020202020204" pitchFamily="34" charset="0"/>
                <a:sym typeface="Arial"/>
              </a:rPr>
              <a:t>給許多資料並給答案，透過損失函數計算來找出一個最佳解</a:t>
            </a:r>
            <a:endParaRPr lang="en-US" altLang="zh-TW" sz="2000" kern="0" dirty="0">
              <a:solidFill>
                <a:srgbClr val="595959"/>
              </a:solidFill>
              <a:latin typeface="Arial" panose="020B0604020202020204" pitchFamily="34" charset="0"/>
              <a:cs typeface="Arial" panose="020B0604020202020204" pitchFamily="34" charset="0"/>
              <a:sym typeface="Arial"/>
            </a:endParaRPr>
          </a:p>
          <a:p>
            <a:pPr marL="742950" lvl="1" indent="-285750">
              <a:buFont typeface="Arial" panose="020B0604020202020204" pitchFamily="34" charset="0"/>
              <a:buChar char="•"/>
            </a:pPr>
            <a:endParaRPr lang="zh-TW" altLang="en-US" sz="2000" kern="0" dirty="0">
              <a:solidFill>
                <a:srgbClr val="595959"/>
              </a:solidFill>
              <a:latin typeface="Arial" panose="020B0604020202020204" pitchFamily="34" charset="0"/>
              <a:cs typeface="Arial" panose="020B0604020202020204" pitchFamily="34" charset="0"/>
              <a:sym typeface="Arial"/>
            </a:endParaRPr>
          </a:p>
          <a:p>
            <a:pPr>
              <a:lnSpc>
                <a:spcPct val="150000"/>
              </a:lnSpc>
            </a:pPr>
            <a:r>
              <a:rPr lang="zh-TW" altLang="en-US" sz="2400" b="1" kern="0" dirty="0">
                <a:solidFill>
                  <a:srgbClr val="595959"/>
                </a:solidFill>
                <a:latin typeface="Arial" panose="020B0604020202020204" pitchFamily="34" charset="0"/>
                <a:cs typeface="Arial" panose="020B0604020202020204" pitchFamily="34" charset="0"/>
                <a:sym typeface="Arial"/>
              </a:rPr>
              <a:t>非監督式學習</a:t>
            </a:r>
          </a:p>
          <a:p>
            <a:pPr marL="742950" lvl="1" indent="-285750">
              <a:buFont typeface="Arial" panose="020B0604020202020204" pitchFamily="34" charset="0"/>
              <a:buChar char="•"/>
            </a:pPr>
            <a:r>
              <a:rPr lang="zh-TW" altLang="en-US" sz="2000" kern="0" dirty="0">
                <a:solidFill>
                  <a:srgbClr val="595959"/>
                </a:solidFill>
                <a:latin typeface="Arial" panose="020B0604020202020204" pitchFamily="34" charset="0"/>
                <a:cs typeface="Arial" panose="020B0604020202020204" pitchFamily="34" charset="0"/>
                <a:sym typeface="Arial"/>
              </a:rPr>
              <a:t>給許多資料不給答案，從資料中自己去找出關係，資料與資料間的相似程度與距離</a:t>
            </a:r>
            <a:r>
              <a:rPr lang="en-US" altLang="zh-TW" sz="2000" kern="0" dirty="0">
                <a:solidFill>
                  <a:srgbClr val="595959"/>
                </a:solidFill>
                <a:latin typeface="Arial" panose="020B0604020202020204" pitchFamily="34" charset="0"/>
                <a:cs typeface="Arial" panose="020B0604020202020204" pitchFamily="34" charset="0"/>
                <a:sym typeface="Arial"/>
              </a:rPr>
              <a:t>(</a:t>
            </a:r>
            <a:r>
              <a:rPr lang="zh-TW" altLang="en-US" sz="2000" kern="0" dirty="0">
                <a:solidFill>
                  <a:srgbClr val="595959"/>
                </a:solidFill>
                <a:latin typeface="Arial" panose="020B0604020202020204" pitchFamily="34" charset="0"/>
                <a:cs typeface="Arial" panose="020B0604020202020204" pitchFamily="34" charset="0"/>
                <a:sym typeface="Arial"/>
              </a:rPr>
              <a:t>分群演算法</a:t>
            </a:r>
            <a:r>
              <a:rPr lang="en-US" altLang="zh-TW" sz="2000" kern="0" dirty="0">
                <a:solidFill>
                  <a:srgbClr val="595959"/>
                </a:solidFill>
                <a:latin typeface="Arial" panose="020B0604020202020204" pitchFamily="34" charset="0"/>
                <a:cs typeface="Arial" panose="020B0604020202020204" pitchFamily="34" charset="0"/>
                <a:sym typeface="Arial"/>
              </a:rPr>
              <a:t>)</a:t>
            </a:r>
          </a:p>
          <a:p>
            <a:pPr marL="742950" lvl="1" indent="-285750">
              <a:buFont typeface="Arial" panose="020B0604020202020204" pitchFamily="34" charset="0"/>
              <a:buChar char="•"/>
            </a:pPr>
            <a:endParaRPr lang="en-US" altLang="zh-TW" sz="2000" kern="0" dirty="0">
              <a:solidFill>
                <a:srgbClr val="595959"/>
              </a:solidFill>
              <a:latin typeface="Arial" panose="020B0604020202020204" pitchFamily="34" charset="0"/>
              <a:cs typeface="Arial" panose="020B0604020202020204" pitchFamily="34" charset="0"/>
              <a:sym typeface="Arial"/>
            </a:endParaRPr>
          </a:p>
          <a:p>
            <a:pPr>
              <a:lnSpc>
                <a:spcPct val="150000"/>
              </a:lnSpc>
            </a:pPr>
            <a:r>
              <a:rPr lang="zh-TW" altLang="en-US" sz="2400" b="1" kern="0" dirty="0">
                <a:solidFill>
                  <a:srgbClr val="595959"/>
                </a:solidFill>
                <a:latin typeface="Arial" panose="020B0604020202020204" pitchFamily="34" charset="0"/>
                <a:cs typeface="Arial" panose="020B0604020202020204" pitchFamily="34" charset="0"/>
                <a:sym typeface="Arial"/>
              </a:rPr>
              <a:t>強化式學習</a:t>
            </a:r>
          </a:p>
          <a:p>
            <a:pPr marL="742950" lvl="1" indent="-285750">
              <a:buFont typeface="Arial" panose="020B0604020202020204" pitchFamily="34" charset="0"/>
              <a:buChar char="•"/>
            </a:pPr>
            <a:r>
              <a:rPr lang="zh-TW" altLang="en-US" sz="2000" kern="0" dirty="0">
                <a:solidFill>
                  <a:srgbClr val="595959"/>
                </a:solidFill>
                <a:latin typeface="Arial" panose="020B0604020202020204" pitchFamily="34" charset="0"/>
                <a:cs typeface="Arial" panose="020B0604020202020204" pitchFamily="34" charset="0"/>
                <a:sym typeface="Arial"/>
              </a:rPr>
              <a:t>從環境中去學習，給獎賞和逞罰</a:t>
            </a:r>
          </a:p>
        </p:txBody>
      </p:sp>
    </p:spTree>
    <p:extLst>
      <p:ext uri="{BB962C8B-B14F-4D97-AF65-F5344CB8AC3E}">
        <p14:creationId xmlns:p14="http://schemas.microsoft.com/office/powerpoint/2010/main" val="3113966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4D5771-A560-EE46-92E7-FB7ADF320CC8}"/>
              </a:ext>
            </a:extLst>
          </p:cNvPr>
          <p:cNvSpPr>
            <a:spLocks noGrp="1"/>
          </p:cNvSpPr>
          <p:nvPr>
            <p:ph type="body" sz="quarter" idx="10"/>
          </p:nvPr>
        </p:nvSpPr>
        <p:spPr/>
        <p:txBody>
          <a:bodyPr/>
          <a:lstStyle/>
          <a:p>
            <a:r>
              <a:rPr lang="zh-TW" altLang="en-US" dirty="0"/>
              <a:t>監督式學習（</a:t>
            </a:r>
            <a:r>
              <a:rPr lang="en-US" altLang="zh-TW" dirty="0"/>
              <a:t>Supervised learning</a:t>
            </a:r>
            <a:r>
              <a:rPr lang="zh-TW" altLang="en-US" dirty="0"/>
              <a:t>）</a:t>
            </a:r>
            <a:endParaRPr lang="en-TW" dirty="0"/>
          </a:p>
        </p:txBody>
      </p:sp>
      <p:sp>
        <p:nvSpPr>
          <p:cNvPr id="4" name="Text Placeholder 1">
            <a:extLst>
              <a:ext uri="{FF2B5EF4-FFF2-40B4-BE49-F238E27FC236}">
                <a16:creationId xmlns:a16="http://schemas.microsoft.com/office/drawing/2014/main" id="{61C7930A-CE05-2248-84D1-0C45EC7D419D}"/>
              </a:ext>
            </a:extLst>
          </p:cNvPr>
          <p:cNvSpPr txBox="1">
            <a:spLocks/>
          </p:cNvSpPr>
          <p:nvPr/>
        </p:nvSpPr>
        <p:spPr>
          <a:xfrm>
            <a:off x="311700" y="1119165"/>
            <a:ext cx="11065834" cy="1229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在訓練的過程中告訴機器答案、也就是「有標籤」的資料，比如給機器各看了 </a:t>
            </a:r>
            <a:r>
              <a:rPr kumimoji="0" lang="en-US" altLang="zh-TW" sz="2400" b="0" i="0" u="none" strike="noStrike" kern="0" cap="none" spc="0" normalizeH="0" baseline="0" noProof="0" dirty="0">
                <a:ln>
                  <a:noFill/>
                </a:ln>
                <a:solidFill>
                  <a:srgbClr val="595959"/>
                </a:solidFill>
                <a:effectLst/>
                <a:uLnTx/>
                <a:uFillTx/>
                <a:latin typeface="Arial"/>
                <a:cs typeface="Arial"/>
                <a:sym typeface="Arial"/>
              </a:rPr>
              <a:t>1000 </a:t>
            </a: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張蘋果和橘子的照片後、詢問機器新的一張照片中是蘋果還是橘子。</a:t>
            </a:r>
            <a:endParaRPr kumimoji="0" lang="zh-TW" altLang="en-US" b="0" i="0" u="none" strike="noStrike" kern="0" cap="none" spc="0" normalizeH="0" baseline="0" noProof="0" dirty="0">
              <a:ln>
                <a:noFill/>
              </a:ln>
              <a:solidFill>
                <a:srgbClr val="595959"/>
              </a:solidFill>
              <a:effectLst/>
              <a:uLnTx/>
              <a:uFillTx/>
              <a:latin typeface="Arial"/>
              <a:cs typeface="Arial"/>
              <a:sym typeface="Arial"/>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endParaRPr kumimoji="0" lang="en-US" sz="24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8" name="Picture 17">
            <a:extLst>
              <a:ext uri="{FF2B5EF4-FFF2-40B4-BE49-F238E27FC236}">
                <a16:creationId xmlns:a16="http://schemas.microsoft.com/office/drawing/2014/main" id="{E20268DF-5BCD-9E48-BA64-20890E2F4D0C}"/>
              </a:ext>
            </a:extLst>
          </p:cNvPr>
          <p:cNvPicPr>
            <a:picLocks noChangeAspect="1"/>
          </p:cNvPicPr>
          <p:nvPr/>
        </p:nvPicPr>
        <p:blipFill>
          <a:blip r:embed="rId2"/>
          <a:stretch>
            <a:fillRect/>
          </a:stretch>
        </p:blipFill>
        <p:spPr>
          <a:xfrm>
            <a:off x="2297607" y="3145955"/>
            <a:ext cx="7596786" cy="2177223"/>
          </a:xfrm>
          <a:prstGeom prst="rect">
            <a:avLst/>
          </a:prstGeom>
        </p:spPr>
      </p:pic>
    </p:spTree>
    <p:extLst>
      <p:ext uri="{BB962C8B-B14F-4D97-AF65-F5344CB8AC3E}">
        <p14:creationId xmlns:p14="http://schemas.microsoft.com/office/powerpoint/2010/main" val="76696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28214F-8FB5-A940-B999-22EC8E023251}"/>
              </a:ext>
            </a:extLst>
          </p:cNvPr>
          <p:cNvSpPr>
            <a:spLocks noGrp="1"/>
          </p:cNvSpPr>
          <p:nvPr>
            <p:ph type="body" sz="quarter" idx="10"/>
          </p:nvPr>
        </p:nvSpPr>
        <p:spPr/>
        <p:txBody>
          <a:bodyPr/>
          <a:lstStyle/>
          <a:p>
            <a:r>
              <a:rPr lang="zh-TW" altLang="en-US" dirty="0"/>
              <a:t>非監督式學習（</a:t>
            </a:r>
            <a:r>
              <a:rPr lang="en-US" altLang="zh-TW" dirty="0"/>
              <a:t>Un-supervised learning</a:t>
            </a:r>
            <a:r>
              <a:rPr lang="zh-TW" altLang="en-US" dirty="0"/>
              <a:t>）</a:t>
            </a:r>
            <a:endParaRPr lang="en-TW" dirty="0"/>
          </a:p>
        </p:txBody>
      </p:sp>
      <p:sp>
        <p:nvSpPr>
          <p:cNvPr id="3" name="Text Placeholder 1">
            <a:extLst>
              <a:ext uri="{FF2B5EF4-FFF2-40B4-BE49-F238E27FC236}">
                <a16:creationId xmlns:a16="http://schemas.microsoft.com/office/drawing/2014/main" id="{88DA3193-42D8-BC4C-94C6-CB63C523B4AD}"/>
              </a:ext>
            </a:extLst>
          </p:cNvPr>
          <p:cNvSpPr txBox="1">
            <a:spLocks/>
          </p:cNvSpPr>
          <p:nvPr/>
        </p:nvSpPr>
        <p:spPr>
          <a:xfrm>
            <a:off x="311699" y="1029225"/>
            <a:ext cx="11050845" cy="15340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訓練資料沒有標準答案、不需要事先以人力輸入標籤，故機器在學習時並不知道其分類結果是否正確。訓練時僅須對機器提供輸入資料</a:t>
            </a:r>
            <a:r>
              <a:rPr kumimoji="0" lang="en-US" altLang="zh-TW" sz="24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特徵</a:t>
            </a:r>
            <a:r>
              <a:rPr kumimoji="0" lang="en-US" altLang="zh-TW" sz="2400" b="0" i="0" u="none" strike="noStrike" kern="0" cap="none" spc="0" normalizeH="0" baseline="0" noProof="0" dirty="0">
                <a:ln>
                  <a:noFill/>
                </a:ln>
                <a:solidFill>
                  <a:srgbClr val="595959"/>
                </a:solidFill>
                <a:effectLst/>
                <a:uLnTx/>
                <a:uFillTx/>
                <a:latin typeface="Arial"/>
                <a:cs typeface="Arial"/>
                <a:sym typeface="Arial"/>
              </a:rPr>
              <a:t>)</a:t>
            </a: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，並利用分群演算法自動從這些特徵中找出潛在的規則。</a:t>
            </a:r>
            <a:endParaRPr kumimoji="0" lang="en-US" sz="24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BB69BA6C-EEB0-3547-926E-0DE216944C72}"/>
              </a:ext>
            </a:extLst>
          </p:cNvPr>
          <p:cNvPicPr>
            <a:picLocks noChangeAspect="1"/>
          </p:cNvPicPr>
          <p:nvPr/>
        </p:nvPicPr>
        <p:blipFill>
          <a:blip r:embed="rId2"/>
          <a:stretch>
            <a:fillRect/>
          </a:stretch>
        </p:blipFill>
        <p:spPr>
          <a:xfrm>
            <a:off x="3275229" y="2756210"/>
            <a:ext cx="5123784" cy="3013154"/>
          </a:xfrm>
          <a:prstGeom prst="rect">
            <a:avLst/>
          </a:prstGeom>
        </p:spPr>
      </p:pic>
    </p:spTree>
    <p:extLst>
      <p:ext uri="{BB962C8B-B14F-4D97-AF65-F5344CB8AC3E}">
        <p14:creationId xmlns:p14="http://schemas.microsoft.com/office/powerpoint/2010/main" val="422241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0A119-0933-8443-B73C-BF9F263930A1}"/>
              </a:ext>
            </a:extLst>
          </p:cNvPr>
          <p:cNvSpPr>
            <a:spLocks noGrp="1"/>
          </p:cNvSpPr>
          <p:nvPr>
            <p:ph type="body" sz="quarter" idx="10"/>
          </p:nvPr>
        </p:nvSpPr>
        <p:spPr/>
        <p:txBody>
          <a:bodyPr/>
          <a:lstStyle/>
          <a:p>
            <a:r>
              <a:rPr lang="zh-TW" altLang="en-US" dirty="0"/>
              <a:t>半監督式學習（</a:t>
            </a:r>
            <a:r>
              <a:rPr lang="en-US" altLang="zh-TW" dirty="0"/>
              <a:t>Semi-supervised learning</a:t>
            </a:r>
            <a:r>
              <a:rPr lang="zh-TW" altLang="en-US" dirty="0"/>
              <a:t>）</a:t>
            </a:r>
            <a:endParaRPr lang="en-TW" dirty="0"/>
          </a:p>
        </p:txBody>
      </p:sp>
      <p:sp>
        <p:nvSpPr>
          <p:cNvPr id="3" name="Text Placeholder 1">
            <a:extLst>
              <a:ext uri="{FF2B5EF4-FFF2-40B4-BE49-F238E27FC236}">
                <a16:creationId xmlns:a16="http://schemas.microsoft.com/office/drawing/2014/main" id="{3DC7D2E9-82F7-B94F-BE20-1DE6AFB9C98E}"/>
              </a:ext>
            </a:extLst>
          </p:cNvPr>
          <p:cNvSpPr txBox="1">
            <a:spLocks/>
          </p:cNvSpPr>
          <p:nvPr/>
        </p:nvSpPr>
        <p:spPr>
          <a:xfrm>
            <a:off x="311699" y="1029225"/>
            <a:ext cx="11275697" cy="16690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介於監督學習與非監督學習之間。在現實生活中，未標記樣本多、有標記樣本少是一個比價普遍現象，如何利用好未標記樣本來提升模型泛化能力，就是半監督學習研究的重點。</a:t>
            </a:r>
            <a:endParaRPr kumimoji="0" lang="en-US" sz="24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FF45B199-2953-7146-BE7D-AB9E2326E40C}"/>
              </a:ext>
            </a:extLst>
          </p:cNvPr>
          <p:cNvPicPr>
            <a:picLocks noChangeAspect="1"/>
          </p:cNvPicPr>
          <p:nvPr/>
        </p:nvPicPr>
        <p:blipFill>
          <a:blip r:embed="rId2"/>
          <a:stretch>
            <a:fillRect/>
          </a:stretch>
        </p:blipFill>
        <p:spPr>
          <a:xfrm>
            <a:off x="1702433" y="2891122"/>
            <a:ext cx="3322522" cy="2445376"/>
          </a:xfrm>
          <a:prstGeom prst="rect">
            <a:avLst/>
          </a:prstGeom>
        </p:spPr>
      </p:pic>
      <p:sp>
        <p:nvSpPr>
          <p:cNvPr id="6" name="Rectangle 5">
            <a:extLst>
              <a:ext uri="{FF2B5EF4-FFF2-40B4-BE49-F238E27FC236}">
                <a16:creationId xmlns:a16="http://schemas.microsoft.com/office/drawing/2014/main" id="{B620A7F7-C62B-8D41-915E-72C7F93E8EC4}"/>
              </a:ext>
            </a:extLst>
          </p:cNvPr>
          <p:cNvSpPr/>
          <p:nvPr/>
        </p:nvSpPr>
        <p:spPr>
          <a:xfrm>
            <a:off x="6231782" y="3262081"/>
            <a:ext cx="3886579" cy="1156407"/>
          </a:xfrm>
          <a:prstGeom prst="rect">
            <a:avLst/>
          </a:prstGeom>
        </p:spPr>
        <p:txBody>
          <a:bodyPr wrap="square">
            <a:spAutoFit/>
          </a:bodyPr>
          <a:lstStyle/>
          <a:p>
            <a:pPr defTabSz="914400">
              <a:lnSpc>
                <a:spcPct val="150000"/>
              </a:lnSpc>
              <a:buClr>
                <a:srgbClr val="000000"/>
              </a:buClr>
              <a:buFont typeface="Arial"/>
              <a:buNone/>
            </a:pPr>
            <a:r>
              <a:rPr lang="en-US" sz="1600" kern="0" dirty="0">
                <a:solidFill>
                  <a:srgbClr val="FF0000"/>
                </a:solidFill>
                <a:cs typeface="Arial"/>
                <a:sym typeface="Arial"/>
              </a:rPr>
              <a:t>Semi-supervised learning</a:t>
            </a:r>
            <a:r>
              <a:rPr lang="zh-TW" altLang="en-US" sz="1600" kern="0" dirty="0">
                <a:solidFill>
                  <a:srgbClr val="FF0000"/>
                </a:solidFill>
                <a:cs typeface="Arial"/>
                <a:sym typeface="Arial"/>
              </a:rPr>
              <a:t>的應用主要在於收集資料很簡單，但標記的資料太少了，我們希望可以自動標記資料。</a:t>
            </a:r>
            <a:endParaRPr lang="en-US" sz="1600" kern="0" dirty="0">
              <a:solidFill>
                <a:srgbClr val="FF0000"/>
              </a:solidFill>
              <a:cs typeface="Arial"/>
              <a:sym typeface="Arial"/>
            </a:endParaRPr>
          </a:p>
        </p:txBody>
      </p:sp>
    </p:spTree>
    <p:extLst>
      <p:ext uri="{BB962C8B-B14F-4D97-AF65-F5344CB8AC3E}">
        <p14:creationId xmlns:p14="http://schemas.microsoft.com/office/powerpoint/2010/main" val="302723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E36D4C-56FC-A343-98AD-EAF48794AD84}"/>
              </a:ext>
            </a:extLst>
          </p:cNvPr>
          <p:cNvSpPr>
            <a:spLocks noGrp="1"/>
          </p:cNvSpPr>
          <p:nvPr>
            <p:ph type="body" sz="quarter" idx="10"/>
          </p:nvPr>
        </p:nvSpPr>
        <p:spPr/>
        <p:txBody>
          <a:bodyPr/>
          <a:lstStyle/>
          <a:p>
            <a:r>
              <a:rPr lang="zh-TW" altLang="en-US" dirty="0"/>
              <a:t>強化式學習（</a:t>
            </a:r>
            <a:r>
              <a:rPr lang="en-US" dirty="0"/>
              <a:t>Reinforcement learning）</a:t>
            </a:r>
            <a:endParaRPr lang="en-TW" dirty="0"/>
          </a:p>
        </p:txBody>
      </p:sp>
      <p:sp>
        <p:nvSpPr>
          <p:cNvPr id="4" name="Text Placeholder 1">
            <a:extLst>
              <a:ext uri="{FF2B5EF4-FFF2-40B4-BE49-F238E27FC236}">
                <a16:creationId xmlns:a16="http://schemas.microsoft.com/office/drawing/2014/main" id="{E29DF39D-ABF3-4E42-B72E-345DA155A636}"/>
              </a:ext>
            </a:extLst>
          </p:cNvPr>
          <p:cNvSpPr txBox="1">
            <a:spLocks/>
          </p:cNvSpPr>
          <p:nvPr/>
        </p:nvSpPr>
        <p:spPr>
          <a:xfrm>
            <a:off x="311699" y="1029225"/>
            <a:ext cx="11260707" cy="11470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2400" b="0" i="0" u="none" strike="noStrike" kern="0" cap="none" spc="0" normalizeH="0" baseline="0" noProof="0" dirty="0">
                <a:ln>
                  <a:noFill/>
                </a:ln>
                <a:solidFill>
                  <a:srgbClr val="595959"/>
                </a:solidFill>
                <a:effectLst/>
                <a:uLnTx/>
                <a:uFillTx/>
                <a:latin typeface="Arial"/>
                <a:cs typeface="Arial"/>
                <a:sym typeface="Arial"/>
              </a:rPr>
              <a:t>在強化式學習中，機器會進行一系列的動作；而每做一個動作、環境都會跟著發生變化。 若環境的變化是離目標更接近、我們就會給予一個正向反饋；若離目標更遠、則給予負向反饋。</a:t>
            </a:r>
            <a:endParaRPr kumimoji="0" lang="en-US" sz="2400" b="0" i="0" u="none" strike="noStrike" kern="0" cap="none" spc="0" normalizeH="0" baseline="0" noProof="0" dirty="0">
              <a:ln>
                <a:noFill/>
              </a:ln>
              <a:solidFill>
                <a:srgbClr val="595959"/>
              </a:solidFill>
              <a:effectLst/>
              <a:uLnTx/>
              <a:uFillTx/>
              <a:latin typeface="Arial"/>
              <a:cs typeface="Arial"/>
              <a:sym typeface="Arial"/>
            </a:endParaRPr>
          </a:p>
        </p:txBody>
      </p:sp>
      <p:sp>
        <p:nvSpPr>
          <p:cNvPr id="6" name="Rounded Rectangle 5">
            <a:extLst>
              <a:ext uri="{FF2B5EF4-FFF2-40B4-BE49-F238E27FC236}">
                <a16:creationId xmlns:a16="http://schemas.microsoft.com/office/drawing/2014/main" id="{D328E512-2020-7040-A1B1-7902619DA578}"/>
              </a:ext>
            </a:extLst>
          </p:cNvPr>
          <p:cNvSpPr/>
          <p:nvPr/>
        </p:nvSpPr>
        <p:spPr>
          <a:xfrm>
            <a:off x="4838358" y="3153190"/>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B88553-8225-F840-97C5-C5C4E5C19D83}"/>
              </a:ext>
            </a:extLst>
          </p:cNvPr>
          <p:cNvSpPr/>
          <p:nvPr/>
        </p:nvSpPr>
        <p:spPr>
          <a:xfrm>
            <a:off x="4868589" y="3177435"/>
            <a:ext cx="553357" cy="261610"/>
          </a:xfrm>
          <a:prstGeom prst="rect">
            <a:avLst/>
          </a:prstGeom>
        </p:spPr>
        <p:txBody>
          <a:bodyPr wrap="none">
            <a:spAutoFit/>
          </a:bodyPr>
          <a:lstStyle/>
          <a:p>
            <a:r>
              <a:rPr lang="en-US" altLang="zh-TW" sz="1100" dirty="0">
                <a:solidFill>
                  <a:schemeClr val="bg1"/>
                </a:solidFill>
              </a:rPr>
              <a:t>Agent</a:t>
            </a:r>
            <a:endParaRPr lang="en-US" sz="1100" dirty="0">
              <a:solidFill>
                <a:schemeClr val="bg1"/>
              </a:solidFill>
            </a:endParaRPr>
          </a:p>
        </p:txBody>
      </p:sp>
      <p:pic>
        <p:nvPicPr>
          <p:cNvPr id="8" name="Picture 7">
            <a:extLst>
              <a:ext uri="{FF2B5EF4-FFF2-40B4-BE49-F238E27FC236}">
                <a16:creationId xmlns:a16="http://schemas.microsoft.com/office/drawing/2014/main" id="{8625F0BB-3D76-5546-B443-5BA6BA48E15A}"/>
              </a:ext>
            </a:extLst>
          </p:cNvPr>
          <p:cNvPicPr>
            <a:picLocks noChangeAspect="1"/>
          </p:cNvPicPr>
          <p:nvPr/>
        </p:nvPicPr>
        <p:blipFill>
          <a:blip r:embed="rId2"/>
          <a:stretch>
            <a:fillRect/>
          </a:stretch>
        </p:blipFill>
        <p:spPr>
          <a:xfrm>
            <a:off x="5474845" y="2974537"/>
            <a:ext cx="684317" cy="684317"/>
          </a:xfrm>
          <a:prstGeom prst="rect">
            <a:avLst/>
          </a:prstGeom>
        </p:spPr>
      </p:pic>
      <p:sp>
        <p:nvSpPr>
          <p:cNvPr id="9" name="Rounded Rectangle 8">
            <a:extLst>
              <a:ext uri="{FF2B5EF4-FFF2-40B4-BE49-F238E27FC236}">
                <a16:creationId xmlns:a16="http://schemas.microsoft.com/office/drawing/2014/main" id="{631CEF01-69FB-6A42-A602-C44AE40F50F2}"/>
              </a:ext>
            </a:extLst>
          </p:cNvPr>
          <p:cNvSpPr/>
          <p:nvPr/>
        </p:nvSpPr>
        <p:spPr>
          <a:xfrm>
            <a:off x="4808128" y="4749598"/>
            <a:ext cx="100678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BB167F-A401-9B40-9586-6CCF342EA94D}"/>
              </a:ext>
            </a:extLst>
          </p:cNvPr>
          <p:cNvSpPr/>
          <p:nvPr/>
        </p:nvSpPr>
        <p:spPr>
          <a:xfrm>
            <a:off x="4838358" y="4773843"/>
            <a:ext cx="976549" cy="261610"/>
          </a:xfrm>
          <a:prstGeom prst="rect">
            <a:avLst/>
          </a:prstGeom>
        </p:spPr>
        <p:txBody>
          <a:bodyPr wrap="none">
            <a:spAutoFit/>
          </a:bodyPr>
          <a:lstStyle/>
          <a:p>
            <a:r>
              <a:rPr lang="en-US" altLang="zh-TW" sz="1100" dirty="0">
                <a:solidFill>
                  <a:schemeClr val="bg1"/>
                </a:solidFill>
              </a:rPr>
              <a:t>Environment</a:t>
            </a:r>
            <a:endParaRPr lang="en-US" sz="1100" dirty="0">
              <a:solidFill>
                <a:schemeClr val="bg1"/>
              </a:solidFill>
            </a:endParaRPr>
          </a:p>
        </p:txBody>
      </p:sp>
      <p:sp>
        <p:nvSpPr>
          <p:cNvPr id="11" name="Rounded Rectangle 10">
            <a:extLst>
              <a:ext uri="{FF2B5EF4-FFF2-40B4-BE49-F238E27FC236}">
                <a16:creationId xmlns:a16="http://schemas.microsoft.com/office/drawing/2014/main" id="{3A8172B9-478E-D146-8AC8-6CF8B41D4AB2}"/>
              </a:ext>
            </a:extLst>
          </p:cNvPr>
          <p:cNvSpPr/>
          <p:nvPr/>
        </p:nvSpPr>
        <p:spPr>
          <a:xfrm>
            <a:off x="6778707" y="3910491"/>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27B06F-7691-4B4F-8736-BFD42F102BA3}"/>
              </a:ext>
            </a:extLst>
          </p:cNvPr>
          <p:cNvSpPr/>
          <p:nvPr/>
        </p:nvSpPr>
        <p:spPr>
          <a:xfrm>
            <a:off x="6808938" y="3934736"/>
            <a:ext cx="577402" cy="261610"/>
          </a:xfrm>
          <a:prstGeom prst="rect">
            <a:avLst/>
          </a:prstGeom>
        </p:spPr>
        <p:txBody>
          <a:bodyPr wrap="none">
            <a:spAutoFit/>
          </a:bodyPr>
          <a:lstStyle/>
          <a:p>
            <a:r>
              <a:rPr lang="en-US" altLang="zh-TW" sz="1100" dirty="0">
                <a:solidFill>
                  <a:schemeClr val="bg1"/>
                </a:solidFill>
              </a:rPr>
              <a:t>Action</a:t>
            </a:r>
            <a:endParaRPr lang="en-US" sz="1100" dirty="0">
              <a:solidFill>
                <a:schemeClr val="bg1"/>
              </a:solidFill>
            </a:endParaRPr>
          </a:p>
        </p:txBody>
      </p:sp>
      <p:sp>
        <p:nvSpPr>
          <p:cNvPr id="13" name="Rounded Rectangle 12">
            <a:extLst>
              <a:ext uri="{FF2B5EF4-FFF2-40B4-BE49-F238E27FC236}">
                <a16:creationId xmlns:a16="http://schemas.microsoft.com/office/drawing/2014/main" id="{3DBC0158-4060-4B47-802D-7162BB7BB7B1}"/>
              </a:ext>
            </a:extLst>
          </p:cNvPr>
          <p:cNvSpPr/>
          <p:nvPr/>
        </p:nvSpPr>
        <p:spPr>
          <a:xfrm>
            <a:off x="2604174" y="3892095"/>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82F683-BD5E-9249-8B31-DC7D23B73752}"/>
              </a:ext>
            </a:extLst>
          </p:cNvPr>
          <p:cNvSpPr/>
          <p:nvPr/>
        </p:nvSpPr>
        <p:spPr>
          <a:xfrm>
            <a:off x="2666209" y="3916340"/>
            <a:ext cx="513282" cy="261610"/>
          </a:xfrm>
          <a:prstGeom prst="rect">
            <a:avLst/>
          </a:prstGeom>
        </p:spPr>
        <p:txBody>
          <a:bodyPr wrap="none">
            <a:spAutoFit/>
          </a:bodyPr>
          <a:lstStyle/>
          <a:p>
            <a:pPr algn="ctr"/>
            <a:r>
              <a:rPr lang="en-US" sz="1100" dirty="0">
                <a:solidFill>
                  <a:schemeClr val="bg1"/>
                </a:solidFill>
              </a:rPr>
              <a:t>State</a:t>
            </a:r>
          </a:p>
        </p:txBody>
      </p:sp>
      <p:sp>
        <p:nvSpPr>
          <p:cNvPr id="15" name="Rounded Rectangle 14">
            <a:extLst>
              <a:ext uri="{FF2B5EF4-FFF2-40B4-BE49-F238E27FC236}">
                <a16:creationId xmlns:a16="http://schemas.microsoft.com/office/drawing/2014/main" id="{DE08CCBA-0C9D-134C-BDEC-081BF928C327}"/>
              </a:ext>
            </a:extLst>
          </p:cNvPr>
          <p:cNvSpPr/>
          <p:nvPr/>
        </p:nvSpPr>
        <p:spPr>
          <a:xfrm>
            <a:off x="3555150" y="3892095"/>
            <a:ext cx="7022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830D60-9114-2A49-9474-BBBE21DADABB}"/>
              </a:ext>
            </a:extLst>
          </p:cNvPr>
          <p:cNvSpPr/>
          <p:nvPr/>
        </p:nvSpPr>
        <p:spPr>
          <a:xfrm>
            <a:off x="3585381" y="3916340"/>
            <a:ext cx="671979" cy="261610"/>
          </a:xfrm>
          <a:prstGeom prst="rect">
            <a:avLst/>
          </a:prstGeom>
        </p:spPr>
        <p:txBody>
          <a:bodyPr wrap="none">
            <a:spAutoFit/>
          </a:bodyPr>
          <a:lstStyle/>
          <a:p>
            <a:r>
              <a:rPr lang="en-US" altLang="zh-TW" sz="1100" dirty="0">
                <a:solidFill>
                  <a:schemeClr val="bg1"/>
                </a:solidFill>
              </a:rPr>
              <a:t>Reward</a:t>
            </a:r>
            <a:endParaRPr lang="en-US" sz="1100" dirty="0">
              <a:solidFill>
                <a:schemeClr val="bg1"/>
              </a:solidFill>
            </a:endParaRPr>
          </a:p>
        </p:txBody>
      </p:sp>
      <p:cxnSp>
        <p:nvCxnSpPr>
          <p:cNvPr id="17" name="Elbow Connector 16">
            <a:extLst>
              <a:ext uri="{FF2B5EF4-FFF2-40B4-BE49-F238E27FC236}">
                <a16:creationId xmlns:a16="http://schemas.microsoft.com/office/drawing/2014/main" id="{3B6FF649-91E0-2042-B58B-C2329C63F26B}"/>
              </a:ext>
            </a:extLst>
          </p:cNvPr>
          <p:cNvCxnSpPr>
            <a:cxnSpLocks/>
            <a:stCxn id="16" idx="0"/>
          </p:cNvCxnSpPr>
          <p:nvPr/>
        </p:nvCxnSpPr>
        <p:spPr>
          <a:xfrm rot="5400000" flipH="1" flipV="1">
            <a:off x="4103237" y="3186946"/>
            <a:ext cx="547528" cy="911260"/>
          </a:xfrm>
          <a:prstGeom prst="bentConnector2">
            <a:avLst/>
          </a:prstGeom>
          <a:ln w="15875">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Elbow Connector 17">
            <a:extLst>
              <a:ext uri="{FF2B5EF4-FFF2-40B4-BE49-F238E27FC236}">
                <a16:creationId xmlns:a16="http://schemas.microsoft.com/office/drawing/2014/main" id="{48897CBA-82F6-6B4D-8E07-DA109446E07B}"/>
              </a:ext>
            </a:extLst>
          </p:cNvPr>
          <p:cNvCxnSpPr>
            <a:cxnSpLocks/>
            <a:stCxn id="13" idx="0"/>
          </p:cNvCxnSpPr>
          <p:nvPr/>
        </p:nvCxnSpPr>
        <p:spPr>
          <a:xfrm rot="5400000" flipH="1" flipV="1">
            <a:off x="3569146" y="2622883"/>
            <a:ext cx="622484" cy="1915940"/>
          </a:xfrm>
          <a:prstGeom prst="bentConnector2">
            <a:avLst/>
          </a:prstGeom>
          <a:ln w="15875">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Elbow Connector 18">
            <a:extLst>
              <a:ext uri="{FF2B5EF4-FFF2-40B4-BE49-F238E27FC236}">
                <a16:creationId xmlns:a16="http://schemas.microsoft.com/office/drawing/2014/main" id="{F6366482-724E-834D-A5E4-B8CC80A44DA2}"/>
              </a:ext>
            </a:extLst>
          </p:cNvPr>
          <p:cNvCxnSpPr>
            <a:cxnSpLocks/>
            <a:endCxn id="16" idx="2"/>
          </p:cNvCxnSpPr>
          <p:nvPr/>
        </p:nvCxnSpPr>
        <p:spPr>
          <a:xfrm rot="10800000">
            <a:off x="3921372" y="4177950"/>
            <a:ext cx="886761" cy="664318"/>
          </a:xfrm>
          <a:prstGeom prst="bentConnector2">
            <a:avLst/>
          </a:prstGeom>
          <a:ln w="15875">
            <a:solidFill>
              <a:srgbClr val="002060"/>
            </a:solidFill>
            <a:tailEnd type="none"/>
          </a:ln>
        </p:spPr>
        <p:style>
          <a:lnRef idx="1">
            <a:schemeClr val="accent2"/>
          </a:lnRef>
          <a:fillRef idx="0">
            <a:schemeClr val="accent2"/>
          </a:fillRef>
          <a:effectRef idx="0">
            <a:schemeClr val="accent2"/>
          </a:effectRef>
          <a:fontRef idx="minor">
            <a:schemeClr val="tx1"/>
          </a:fontRef>
        </p:style>
      </p:cxnSp>
      <p:cxnSp>
        <p:nvCxnSpPr>
          <p:cNvPr id="20" name="Elbow Connector 19">
            <a:extLst>
              <a:ext uri="{FF2B5EF4-FFF2-40B4-BE49-F238E27FC236}">
                <a16:creationId xmlns:a16="http://schemas.microsoft.com/office/drawing/2014/main" id="{F60DC98E-97F4-6C43-8295-3FC6CE484BC2}"/>
              </a:ext>
            </a:extLst>
          </p:cNvPr>
          <p:cNvCxnSpPr>
            <a:cxnSpLocks/>
            <a:endCxn id="13" idx="2"/>
          </p:cNvCxnSpPr>
          <p:nvPr/>
        </p:nvCxnSpPr>
        <p:spPr>
          <a:xfrm rot="10800000">
            <a:off x="2922418" y="4202197"/>
            <a:ext cx="1891384" cy="776577"/>
          </a:xfrm>
          <a:prstGeom prst="bentConnector2">
            <a:avLst/>
          </a:prstGeom>
          <a:ln w="15875">
            <a:solidFill>
              <a:srgbClr val="002060"/>
            </a:solidFill>
            <a:tailEnd type="none"/>
          </a:ln>
        </p:spPr>
        <p:style>
          <a:lnRef idx="1">
            <a:schemeClr val="accent2"/>
          </a:lnRef>
          <a:fillRef idx="0">
            <a:schemeClr val="accent2"/>
          </a:fillRef>
          <a:effectRef idx="0">
            <a:schemeClr val="accent2"/>
          </a:effectRef>
          <a:fontRef idx="minor">
            <a:schemeClr val="tx1"/>
          </a:fontRef>
        </p:style>
      </p:cxnSp>
      <p:cxnSp>
        <p:nvCxnSpPr>
          <p:cNvPr id="21" name="Elbow Connector 20">
            <a:extLst>
              <a:ext uri="{FF2B5EF4-FFF2-40B4-BE49-F238E27FC236}">
                <a16:creationId xmlns:a16="http://schemas.microsoft.com/office/drawing/2014/main" id="{98108731-0D76-D846-910F-2A700965651A}"/>
              </a:ext>
            </a:extLst>
          </p:cNvPr>
          <p:cNvCxnSpPr>
            <a:cxnSpLocks/>
            <a:stCxn id="12" idx="0"/>
            <a:endCxn id="8" idx="3"/>
          </p:cNvCxnSpPr>
          <p:nvPr/>
        </p:nvCxnSpPr>
        <p:spPr>
          <a:xfrm rot="16200000" flipV="1">
            <a:off x="6319381" y="3156477"/>
            <a:ext cx="618040" cy="938477"/>
          </a:xfrm>
          <a:prstGeom prst="bentConnector2">
            <a:avLst/>
          </a:prstGeom>
          <a:ln w="15875">
            <a:solidFill>
              <a:srgbClr val="002060"/>
            </a:solidFill>
            <a:tailEnd type="none"/>
          </a:ln>
        </p:spPr>
        <p:style>
          <a:lnRef idx="1">
            <a:schemeClr val="accent2"/>
          </a:lnRef>
          <a:fillRef idx="0">
            <a:schemeClr val="accent2"/>
          </a:fillRef>
          <a:effectRef idx="0">
            <a:schemeClr val="accent2"/>
          </a:effectRef>
          <a:fontRef idx="minor">
            <a:schemeClr val="tx1"/>
          </a:fontRef>
        </p:style>
      </p:cxnSp>
      <p:cxnSp>
        <p:nvCxnSpPr>
          <p:cNvPr id="22" name="Elbow Connector 21">
            <a:extLst>
              <a:ext uri="{FF2B5EF4-FFF2-40B4-BE49-F238E27FC236}">
                <a16:creationId xmlns:a16="http://schemas.microsoft.com/office/drawing/2014/main" id="{CA5D8360-1054-6149-8FA0-3F4C306B82E1}"/>
              </a:ext>
            </a:extLst>
          </p:cNvPr>
          <p:cNvCxnSpPr>
            <a:cxnSpLocks/>
            <a:stCxn id="12" idx="2"/>
            <a:endCxn id="24" idx="3"/>
          </p:cNvCxnSpPr>
          <p:nvPr/>
        </p:nvCxnSpPr>
        <p:spPr>
          <a:xfrm rot="5400000">
            <a:off x="6471519" y="4193588"/>
            <a:ext cx="623363" cy="628878"/>
          </a:xfrm>
          <a:prstGeom prst="bentConnector2">
            <a:avLst/>
          </a:prstGeom>
          <a:ln w="15875">
            <a:solidFill>
              <a:srgbClr val="002060"/>
            </a:solidFill>
            <a:tailEnd type="triangle"/>
          </a:ln>
        </p:spPr>
        <p:style>
          <a:lnRef idx="1">
            <a:schemeClr val="accent2"/>
          </a:lnRef>
          <a:fillRef idx="0">
            <a:schemeClr val="accent2"/>
          </a:fillRef>
          <a:effectRef idx="0">
            <a:schemeClr val="accent2"/>
          </a:effectRef>
          <a:fontRef idx="minor">
            <a:schemeClr val="tx1"/>
          </a:fontRef>
        </p:style>
      </p:cxnSp>
      <p:pic>
        <p:nvPicPr>
          <p:cNvPr id="23" name="Picture 22">
            <a:extLst>
              <a:ext uri="{FF2B5EF4-FFF2-40B4-BE49-F238E27FC236}">
                <a16:creationId xmlns:a16="http://schemas.microsoft.com/office/drawing/2014/main" id="{CDB0E715-A4EC-664F-BE6B-02176D3B9DC1}"/>
              </a:ext>
            </a:extLst>
          </p:cNvPr>
          <p:cNvPicPr>
            <a:picLocks noChangeAspect="1"/>
          </p:cNvPicPr>
          <p:nvPr/>
        </p:nvPicPr>
        <p:blipFill>
          <a:blip r:embed="rId3"/>
          <a:stretch>
            <a:fillRect/>
          </a:stretch>
        </p:blipFill>
        <p:spPr>
          <a:xfrm>
            <a:off x="7894853" y="3467696"/>
            <a:ext cx="951420" cy="951420"/>
          </a:xfrm>
          <a:prstGeom prst="rect">
            <a:avLst/>
          </a:prstGeom>
        </p:spPr>
      </p:pic>
      <p:pic>
        <p:nvPicPr>
          <p:cNvPr id="24" name="Picture 23">
            <a:extLst>
              <a:ext uri="{FF2B5EF4-FFF2-40B4-BE49-F238E27FC236}">
                <a16:creationId xmlns:a16="http://schemas.microsoft.com/office/drawing/2014/main" id="{28580B25-3824-2B48-ABF5-5FBE12AC7E45}"/>
              </a:ext>
            </a:extLst>
          </p:cNvPr>
          <p:cNvPicPr>
            <a:picLocks noChangeAspect="1"/>
          </p:cNvPicPr>
          <p:nvPr/>
        </p:nvPicPr>
        <p:blipFill>
          <a:blip r:embed="rId4"/>
          <a:stretch>
            <a:fillRect/>
          </a:stretch>
        </p:blipFill>
        <p:spPr>
          <a:xfrm>
            <a:off x="5849562" y="4510109"/>
            <a:ext cx="619199" cy="619199"/>
          </a:xfrm>
          <a:prstGeom prst="rect">
            <a:avLst/>
          </a:prstGeom>
        </p:spPr>
      </p:pic>
      <p:sp>
        <p:nvSpPr>
          <p:cNvPr id="25" name="Rectangle 24">
            <a:extLst>
              <a:ext uri="{FF2B5EF4-FFF2-40B4-BE49-F238E27FC236}">
                <a16:creationId xmlns:a16="http://schemas.microsoft.com/office/drawing/2014/main" id="{C2565FDD-16AC-7343-9B43-564007147C88}"/>
              </a:ext>
            </a:extLst>
          </p:cNvPr>
          <p:cNvSpPr/>
          <p:nvPr/>
        </p:nvSpPr>
        <p:spPr>
          <a:xfrm>
            <a:off x="7944210" y="4441821"/>
            <a:ext cx="902811" cy="307777"/>
          </a:xfrm>
          <a:prstGeom prst="rect">
            <a:avLst/>
          </a:prstGeom>
        </p:spPr>
        <p:txBody>
          <a:bodyPr wrap="none">
            <a:spAutoFit/>
          </a:bodyPr>
          <a:lstStyle/>
          <a:p>
            <a:r>
              <a:rPr lang="zh-CN" altLang="en-US" dirty="0"/>
              <a:t>衝進火場</a:t>
            </a:r>
            <a:endParaRPr lang="en-US" dirty="0"/>
          </a:p>
        </p:txBody>
      </p:sp>
      <p:pic>
        <p:nvPicPr>
          <p:cNvPr id="26" name="Picture 25">
            <a:extLst>
              <a:ext uri="{FF2B5EF4-FFF2-40B4-BE49-F238E27FC236}">
                <a16:creationId xmlns:a16="http://schemas.microsoft.com/office/drawing/2014/main" id="{CB0F6446-2D97-6347-A2E9-44A7A26111A3}"/>
              </a:ext>
            </a:extLst>
          </p:cNvPr>
          <p:cNvPicPr>
            <a:picLocks noChangeAspect="1"/>
          </p:cNvPicPr>
          <p:nvPr/>
        </p:nvPicPr>
        <p:blipFill>
          <a:blip r:embed="rId5"/>
          <a:stretch>
            <a:fillRect/>
          </a:stretch>
        </p:blipFill>
        <p:spPr>
          <a:xfrm flipV="1">
            <a:off x="4294996" y="3815859"/>
            <a:ext cx="442023" cy="442023"/>
          </a:xfrm>
          <a:prstGeom prst="rect">
            <a:avLst/>
          </a:prstGeom>
        </p:spPr>
      </p:pic>
      <p:pic>
        <p:nvPicPr>
          <p:cNvPr id="27" name="Picture 26">
            <a:extLst>
              <a:ext uri="{FF2B5EF4-FFF2-40B4-BE49-F238E27FC236}">
                <a16:creationId xmlns:a16="http://schemas.microsoft.com/office/drawing/2014/main" id="{705E35F2-1726-8444-A851-D6CEA81050C0}"/>
              </a:ext>
            </a:extLst>
          </p:cNvPr>
          <p:cNvPicPr>
            <a:picLocks noChangeAspect="1"/>
          </p:cNvPicPr>
          <p:nvPr/>
        </p:nvPicPr>
        <p:blipFill>
          <a:blip r:embed="rId6"/>
          <a:stretch>
            <a:fillRect/>
          </a:stretch>
        </p:blipFill>
        <p:spPr>
          <a:xfrm>
            <a:off x="7483963" y="3400201"/>
            <a:ext cx="1865236" cy="1238517"/>
          </a:xfrm>
          <a:prstGeom prst="rect">
            <a:avLst/>
          </a:prstGeom>
        </p:spPr>
      </p:pic>
      <p:pic>
        <p:nvPicPr>
          <p:cNvPr id="28" name="Picture 27">
            <a:extLst>
              <a:ext uri="{FF2B5EF4-FFF2-40B4-BE49-F238E27FC236}">
                <a16:creationId xmlns:a16="http://schemas.microsoft.com/office/drawing/2014/main" id="{DE58A81B-26A2-794A-B459-A7A3634687E6}"/>
              </a:ext>
            </a:extLst>
          </p:cNvPr>
          <p:cNvPicPr>
            <a:picLocks noChangeAspect="1"/>
          </p:cNvPicPr>
          <p:nvPr/>
        </p:nvPicPr>
        <p:blipFill>
          <a:blip r:embed="rId7"/>
          <a:stretch>
            <a:fillRect/>
          </a:stretch>
        </p:blipFill>
        <p:spPr>
          <a:xfrm>
            <a:off x="4303874" y="3810402"/>
            <a:ext cx="442024" cy="442024"/>
          </a:xfrm>
          <a:prstGeom prst="rect">
            <a:avLst/>
          </a:prstGeom>
        </p:spPr>
      </p:pic>
      <p:pic>
        <p:nvPicPr>
          <p:cNvPr id="29" name="Picture 28">
            <a:extLst>
              <a:ext uri="{FF2B5EF4-FFF2-40B4-BE49-F238E27FC236}">
                <a16:creationId xmlns:a16="http://schemas.microsoft.com/office/drawing/2014/main" id="{D211EC25-0B1D-D247-9DC9-30EAB52B646A}"/>
              </a:ext>
            </a:extLst>
          </p:cNvPr>
          <p:cNvPicPr>
            <a:picLocks noChangeAspect="1"/>
          </p:cNvPicPr>
          <p:nvPr/>
        </p:nvPicPr>
        <p:blipFill>
          <a:blip r:embed="rId8"/>
          <a:stretch>
            <a:fillRect/>
          </a:stretch>
        </p:blipFill>
        <p:spPr>
          <a:xfrm>
            <a:off x="7894853" y="3474001"/>
            <a:ext cx="945115" cy="945115"/>
          </a:xfrm>
          <a:prstGeom prst="rect">
            <a:avLst/>
          </a:prstGeom>
        </p:spPr>
      </p:pic>
      <p:sp>
        <p:nvSpPr>
          <p:cNvPr id="30" name="Rectangle 29">
            <a:extLst>
              <a:ext uri="{FF2B5EF4-FFF2-40B4-BE49-F238E27FC236}">
                <a16:creationId xmlns:a16="http://schemas.microsoft.com/office/drawing/2014/main" id="{80FEC811-7752-E24A-9A80-4E754183EC63}"/>
              </a:ext>
            </a:extLst>
          </p:cNvPr>
          <p:cNvSpPr/>
          <p:nvPr/>
        </p:nvSpPr>
        <p:spPr>
          <a:xfrm>
            <a:off x="8123726" y="4440742"/>
            <a:ext cx="543739" cy="307777"/>
          </a:xfrm>
          <a:prstGeom prst="rect">
            <a:avLst/>
          </a:prstGeom>
        </p:spPr>
        <p:txBody>
          <a:bodyPr wrap="none">
            <a:spAutoFit/>
          </a:bodyPr>
          <a:lstStyle/>
          <a:p>
            <a:r>
              <a:rPr lang="zh-CN" altLang="en-US" dirty="0"/>
              <a:t>滅火</a:t>
            </a:r>
            <a:endParaRPr lang="en-US" dirty="0"/>
          </a:p>
        </p:txBody>
      </p:sp>
      <p:pic>
        <p:nvPicPr>
          <p:cNvPr id="31" name="Picture 30">
            <a:extLst>
              <a:ext uri="{FF2B5EF4-FFF2-40B4-BE49-F238E27FC236}">
                <a16:creationId xmlns:a16="http://schemas.microsoft.com/office/drawing/2014/main" id="{04728732-F8D7-7142-9446-4825F63D42C5}"/>
              </a:ext>
            </a:extLst>
          </p:cNvPr>
          <p:cNvPicPr>
            <a:picLocks noChangeAspect="1"/>
          </p:cNvPicPr>
          <p:nvPr/>
        </p:nvPicPr>
        <p:blipFill>
          <a:blip r:embed="rId9"/>
          <a:stretch>
            <a:fillRect/>
          </a:stretch>
        </p:blipFill>
        <p:spPr>
          <a:xfrm>
            <a:off x="8908555" y="3858758"/>
            <a:ext cx="560358" cy="560358"/>
          </a:xfrm>
          <a:prstGeom prst="rect">
            <a:avLst/>
          </a:prstGeom>
        </p:spPr>
      </p:pic>
    </p:spTree>
    <p:extLst>
      <p:ext uri="{BB962C8B-B14F-4D97-AF65-F5344CB8AC3E}">
        <p14:creationId xmlns:p14="http://schemas.microsoft.com/office/powerpoint/2010/main" val="163236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p:cTn id="41" dur="1000" fill="hold"/>
                                        <p:tgtEl>
                                          <p:spTgt spid="31"/>
                                        </p:tgtEl>
                                        <p:attrNameLst>
                                          <p:attrName>ppt_w</p:attrName>
                                        </p:attrNameLst>
                                      </p:cBhvr>
                                      <p:tavLst>
                                        <p:tav tm="0">
                                          <p:val>
                                            <p:strVal val="#ppt_w*0.70"/>
                                          </p:val>
                                        </p:tav>
                                        <p:tav tm="100000">
                                          <p:val>
                                            <p:strVal val="#ppt_w"/>
                                          </p:val>
                                        </p:tav>
                                      </p:tavLst>
                                    </p:anim>
                                    <p:anim calcmode="lin" valueType="num">
                                      <p:cBhvr>
                                        <p:cTn id="42" dur="1000" fill="hold"/>
                                        <p:tgtEl>
                                          <p:spTgt spid="31"/>
                                        </p:tgtEl>
                                        <p:attrNameLst>
                                          <p:attrName>ppt_h</p:attrName>
                                        </p:attrNameLst>
                                      </p:cBhvr>
                                      <p:tavLst>
                                        <p:tav tm="0">
                                          <p:val>
                                            <p:strVal val="#ppt_h"/>
                                          </p:val>
                                        </p:tav>
                                        <p:tav tm="100000">
                                          <p:val>
                                            <p:strVal val="#ppt_h"/>
                                          </p:val>
                                        </p:tav>
                                      </p:tavLst>
                                    </p:anim>
                                    <p:animEffect transition="in" filter="fade">
                                      <p:cBhvr>
                                        <p:cTn id="43" dur="1000"/>
                                        <p:tgtEl>
                                          <p:spTgt spid="31"/>
                                        </p:tgtEl>
                                      </p:cBhvr>
                                    </p:animEffect>
                                  </p:childTnLst>
                                </p:cTn>
                              </p:par>
                              <p:par>
                                <p:cTn id="44" presetID="55"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p:cTn id="46" dur="1000" fill="hold"/>
                                        <p:tgtEl>
                                          <p:spTgt spid="28"/>
                                        </p:tgtEl>
                                        <p:attrNameLst>
                                          <p:attrName>ppt_w</p:attrName>
                                        </p:attrNameLst>
                                      </p:cBhvr>
                                      <p:tavLst>
                                        <p:tav tm="0">
                                          <p:val>
                                            <p:strVal val="#ppt_w*0.70"/>
                                          </p:val>
                                        </p:tav>
                                        <p:tav tm="100000">
                                          <p:val>
                                            <p:strVal val="#ppt_w"/>
                                          </p:val>
                                        </p:tav>
                                      </p:tavLst>
                                    </p:anim>
                                    <p:anim calcmode="lin" valueType="num">
                                      <p:cBhvr>
                                        <p:cTn id="47" dur="1000" fill="hold"/>
                                        <p:tgtEl>
                                          <p:spTgt spid="28"/>
                                        </p:tgtEl>
                                        <p:attrNameLst>
                                          <p:attrName>ppt_h</p:attrName>
                                        </p:attrNameLst>
                                      </p:cBhvr>
                                      <p:tavLst>
                                        <p:tav tm="0">
                                          <p:val>
                                            <p:strVal val="#ppt_h"/>
                                          </p:val>
                                        </p:tav>
                                        <p:tav tm="100000">
                                          <p:val>
                                            <p:strVal val="#ppt_h"/>
                                          </p:val>
                                        </p:tav>
                                      </p:tavLst>
                                    </p:anim>
                                    <p:animEffect transition="in" filter="fade">
                                      <p:cBhvr>
                                        <p:cTn id="4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0" grpId="0"/>
    </p:bldLst>
  </p:timing>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329</TotalTime>
  <Words>1093</Words>
  <Application>Microsoft Macintosh PowerPoint</Application>
  <PresentationFormat>Widescreen</PresentationFormat>
  <Paragraphs>87</Paragraphs>
  <Slides>10</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等线</vt:lpstr>
      <vt:lpstr>微软雅黑</vt:lpstr>
      <vt:lpstr>Segoe UI Light</vt:lpstr>
      <vt:lpstr>Arial</vt:lpstr>
      <vt:lpstr>Calibri</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102</cp:revision>
  <dcterms:created xsi:type="dcterms:W3CDTF">2015-08-18T02:51:41Z</dcterms:created>
  <dcterms:modified xsi:type="dcterms:W3CDTF">2020-09-13T09:40:17Z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